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4"/>
  </p:notesMasterIdLst>
  <p:sldIdLst>
    <p:sldId id="260" r:id="rId2"/>
    <p:sldId id="259" r:id="rId3"/>
    <p:sldId id="262" r:id="rId4"/>
    <p:sldId id="263" r:id="rId5"/>
    <p:sldId id="264" r:id="rId6"/>
    <p:sldId id="267" r:id="rId7"/>
    <p:sldId id="266" r:id="rId8"/>
    <p:sldId id="268" r:id="rId9"/>
    <p:sldId id="269" r:id="rId10"/>
    <p:sldId id="270" r:id="rId11"/>
    <p:sldId id="271" r:id="rId12"/>
    <p:sldId id="272" r:id="rId13"/>
    <p:sldId id="273" r:id="rId14"/>
    <p:sldId id="274" r:id="rId15"/>
    <p:sldId id="276" r:id="rId16"/>
    <p:sldId id="277" r:id="rId17"/>
    <p:sldId id="278" r:id="rId18"/>
    <p:sldId id="279" r:id="rId19"/>
    <p:sldId id="280" r:id="rId20"/>
    <p:sldId id="281" r:id="rId21"/>
    <p:sldId id="282" r:id="rId22"/>
    <p:sldId id="284"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14"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A1A35-93B6-4B09-8BA0-F48253436CDA}" type="datetimeFigureOut">
              <a:rPr lang="it-IT" smtClean="0"/>
              <a:t>09/05/2022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F2A52-1C2F-473F-A9C0-3B5D920A15FE}" type="slidenum">
              <a:rPr lang="it-IT" smtClean="0"/>
              <a:t>‹N›</a:t>
            </a:fld>
            <a:endParaRPr lang="it-IT"/>
          </a:p>
        </p:txBody>
      </p:sp>
    </p:spTree>
    <p:extLst>
      <p:ext uri="{BB962C8B-B14F-4D97-AF65-F5344CB8AC3E}">
        <p14:creationId xmlns:p14="http://schemas.microsoft.com/office/powerpoint/2010/main" val="3083853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7FF2A52-1C2F-473F-A9C0-3B5D920A15FE}" type="slidenum">
              <a:rPr lang="it-IT" smtClean="0"/>
              <a:t>12</a:t>
            </a:fld>
            <a:endParaRPr lang="it-IT"/>
          </a:p>
        </p:txBody>
      </p:sp>
    </p:spTree>
    <p:extLst>
      <p:ext uri="{BB962C8B-B14F-4D97-AF65-F5344CB8AC3E}">
        <p14:creationId xmlns:p14="http://schemas.microsoft.com/office/powerpoint/2010/main" val="157034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7FF2A52-1C2F-473F-A9C0-3B5D920A15FE}" type="slidenum">
              <a:rPr lang="it-IT" smtClean="0"/>
              <a:t>13</a:t>
            </a:fld>
            <a:endParaRPr lang="it-IT"/>
          </a:p>
        </p:txBody>
      </p:sp>
    </p:spTree>
    <p:extLst>
      <p:ext uri="{BB962C8B-B14F-4D97-AF65-F5344CB8AC3E}">
        <p14:creationId xmlns:p14="http://schemas.microsoft.com/office/powerpoint/2010/main" val="4021072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7A9F7EC-8160-4BAA-9717-CE8EE0462C5B}" type="datetime1">
              <a:rPr lang="it-IT" smtClean="0"/>
              <a:t>09/05/2022</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B061ACB1-BBF0-44C7-9C09-9E49CD0809BD}"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679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58AE3FB-F4E5-4B11-BAF3-280024244D0F}" type="datetime1">
              <a:rPr lang="it-IT" smtClean="0"/>
              <a:t>09/05/2022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61ACB1-BBF0-44C7-9C09-9E49CD0809BD}" type="slidenum">
              <a:rPr lang="it-IT" smtClean="0"/>
              <a:t>‹N›</a:t>
            </a:fld>
            <a:endParaRPr lang="it-IT"/>
          </a:p>
        </p:txBody>
      </p:sp>
    </p:spTree>
    <p:extLst>
      <p:ext uri="{BB962C8B-B14F-4D97-AF65-F5344CB8AC3E}">
        <p14:creationId xmlns:p14="http://schemas.microsoft.com/office/powerpoint/2010/main" val="93712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957A292E-6377-438D-9953-4D2E2752A1E7}" type="datetime1">
              <a:rPr lang="it-IT" smtClean="0"/>
              <a:t>09/05/2022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61ACB1-BBF0-44C7-9C09-9E49CD0809BD}"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4866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CDABB3E3-D97D-4449-942A-0603118B8B60}" type="datetime1">
              <a:rPr lang="it-IT" smtClean="0"/>
              <a:t>09/05/2022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61ACB1-BBF0-44C7-9C09-9E49CD0809BD}"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589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91427F0C-36A4-4A48-977F-9CD06A2D0005}" type="datetime1">
              <a:rPr lang="it-IT" smtClean="0"/>
              <a:t>09/05/2022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61ACB1-BBF0-44C7-9C09-9E49CD0809BD}" type="slidenum">
              <a:rPr lang="it-IT" smtClean="0"/>
              <a:t>‹N›</a:t>
            </a:fld>
            <a:endParaRPr lang="it-IT"/>
          </a:p>
        </p:txBody>
      </p:sp>
    </p:spTree>
    <p:extLst>
      <p:ext uri="{BB962C8B-B14F-4D97-AF65-F5344CB8AC3E}">
        <p14:creationId xmlns:p14="http://schemas.microsoft.com/office/powerpoint/2010/main" val="2326624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47039164-7E2F-49EF-821C-BF58EA743CB7}" type="datetime1">
              <a:rPr lang="it-IT" smtClean="0"/>
              <a:t>09/05/2022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61ACB1-BBF0-44C7-9C09-9E49CD0809BD}"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98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70024651-9ADF-4137-992C-FDD3ABAC4344}" type="datetime1">
              <a:rPr lang="it-IT" smtClean="0"/>
              <a:t>09/05/2022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61ACB1-BBF0-44C7-9C09-9E49CD0809BD}"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5253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70475A4-ACA6-4C58-8DAE-7FB4B5769AF1}" type="datetime1">
              <a:rPr lang="it-IT" smtClean="0"/>
              <a:t>09/05/2022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61ACB1-BBF0-44C7-9C09-9E49CD0809BD}"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0885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66EFFB5-EE4A-4793-9A89-46D66E7B063E}" type="datetime1">
              <a:rPr lang="it-IT" smtClean="0"/>
              <a:t>09/05/2022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61ACB1-BBF0-44C7-9C09-9E49CD0809BD}"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772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957D25C-6316-4898-96B5-096FB0C1EE65}" type="datetime1">
              <a:rPr lang="it-IT" smtClean="0"/>
              <a:t>09/05/2022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61ACB1-BBF0-44C7-9C09-9E49CD0809BD}" type="slidenum">
              <a:rPr lang="it-IT" smtClean="0"/>
              <a:t>‹N›</a:t>
            </a:fld>
            <a:endParaRPr lang="it-IT"/>
          </a:p>
        </p:txBody>
      </p:sp>
    </p:spTree>
    <p:extLst>
      <p:ext uri="{BB962C8B-B14F-4D97-AF65-F5344CB8AC3E}">
        <p14:creationId xmlns:p14="http://schemas.microsoft.com/office/powerpoint/2010/main" val="108077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406E9C55-EC10-4E7F-8853-310C9F5C29E2}" type="datetime1">
              <a:rPr lang="it-IT" smtClean="0"/>
              <a:t>09/05/2022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61ACB1-BBF0-44C7-9C09-9E49CD0809BD}"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850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8FCCE8DF-B699-4494-972C-5C837B459F58}" type="datetime1">
              <a:rPr lang="it-IT" smtClean="0"/>
              <a:t>09/05/2022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61ACB1-BBF0-44C7-9C09-9E49CD0809BD}" type="slidenum">
              <a:rPr lang="it-IT" smtClean="0"/>
              <a:t>‹N›</a:t>
            </a:fld>
            <a:endParaRPr lang="it-IT"/>
          </a:p>
        </p:txBody>
      </p:sp>
    </p:spTree>
    <p:extLst>
      <p:ext uri="{BB962C8B-B14F-4D97-AF65-F5344CB8AC3E}">
        <p14:creationId xmlns:p14="http://schemas.microsoft.com/office/powerpoint/2010/main" val="4183348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6FB69A14-FFB8-476A-AF2C-1D1F2EA9A2BD}" type="datetime1">
              <a:rPr lang="it-IT" smtClean="0"/>
              <a:t>09/05/2022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061ACB1-BBF0-44C7-9C09-9E49CD0809BD}"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4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F1FC2933-6043-4CAA-9DD5-567987F74260}" type="datetime1">
              <a:rPr lang="it-IT" smtClean="0"/>
              <a:t>09/05/2022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061ACB1-BBF0-44C7-9C09-9E49CD0809BD}"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066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AFF06-1FB3-4B5A-9117-B91FACE53B6E}" type="datetime1">
              <a:rPr lang="it-IT" smtClean="0"/>
              <a:t>09/05/2022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061ACB1-BBF0-44C7-9C09-9E49CD0809BD}" type="slidenum">
              <a:rPr lang="it-IT" smtClean="0"/>
              <a:t>‹N›</a:t>
            </a:fld>
            <a:endParaRPr lang="it-IT"/>
          </a:p>
        </p:txBody>
      </p:sp>
    </p:spTree>
    <p:extLst>
      <p:ext uri="{BB962C8B-B14F-4D97-AF65-F5344CB8AC3E}">
        <p14:creationId xmlns:p14="http://schemas.microsoft.com/office/powerpoint/2010/main" val="413082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78C6328E-0863-401F-80AE-6BCDCE03794E}" type="datetime1">
              <a:rPr lang="it-IT" smtClean="0"/>
              <a:t>09/05/2022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61ACB1-BBF0-44C7-9C09-9E49CD0809BD}"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609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950178FA-296F-4A8E-B798-8B37D9DDE7D5}" type="datetime1">
              <a:rPr lang="it-IT" smtClean="0"/>
              <a:t>09/05/2022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61ACB1-BBF0-44C7-9C09-9E49CD0809BD}" type="slidenum">
              <a:rPr lang="it-IT" smtClean="0"/>
              <a:t>‹N›</a:t>
            </a:fld>
            <a:endParaRPr lang="it-IT"/>
          </a:p>
        </p:txBody>
      </p:sp>
    </p:spTree>
    <p:extLst>
      <p:ext uri="{BB962C8B-B14F-4D97-AF65-F5344CB8AC3E}">
        <p14:creationId xmlns:p14="http://schemas.microsoft.com/office/powerpoint/2010/main" val="2234334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FDA146-3388-4DA0-A620-43D49BB406FE}" type="datetime1">
              <a:rPr lang="it-IT" smtClean="0"/>
              <a:t>09/05/2022</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61ACB1-BBF0-44C7-9C09-9E49CD0809BD}" type="slidenum">
              <a:rPr lang="it-IT" smtClean="0"/>
              <a:t>‹N›</a:t>
            </a:fld>
            <a:endParaRPr lang="it-IT"/>
          </a:p>
        </p:txBody>
      </p:sp>
    </p:spTree>
    <p:extLst>
      <p:ext uri="{BB962C8B-B14F-4D97-AF65-F5344CB8AC3E}">
        <p14:creationId xmlns:p14="http://schemas.microsoft.com/office/powerpoint/2010/main" val="14965208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777240"/>
            <a:ext cx="9601196" cy="1600200"/>
          </a:xfrm>
          <a:solidFill>
            <a:srgbClr val="FFC000"/>
          </a:solidFill>
          <a:ln>
            <a:solidFill>
              <a:srgbClr val="002060"/>
            </a:solidFill>
          </a:ln>
        </p:spPr>
        <p:txBody>
          <a:bodyPr>
            <a:normAutofit fontScale="90000"/>
          </a:bodyPr>
          <a:lstStyle/>
          <a:p>
            <a:r>
              <a:rPr lang="it-IT" sz="2700" b="1" dirty="0">
                <a:solidFill>
                  <a:srgbClr val="002060"/>
                </a:solidFill>
              </a:rPr>
              <a:t>IL CONTRATTO DI COSTITUZIONE DI COMUNIONE E MASSE PLURIME: </a:t>
            </a:r>
            <a:r>
              <a:rPr lang="it-IT" sz="2700" b="1" dirty="0" smtClean="0">
                <a:solidFill>
                  <a:srgbClr val="002060"/>
                </a:solidFill>
              </a:rPr>
              <a:t>LE RICADUTE QUALIFICATORIE SUL </a:t>
            </a:r>
            <a:r>
              <a:rPr lang="it-IT" sz="2700" b="1" dirty="0" smtClean="0">
                <a:solidFill>
                  <a:srgbClr val="002060"/>
                </a:solidFill>
              </a:rPr>
              <a:t>TRATTAMENTO </a:t>
            </a:r>
            <a:r>
              <a:rPr lang="it-IT" sz="2700" b="1" dirty="0" smtClean="0">
                <a:solidFill>
                  <a:srgbClr val="002060"/>
                </a:solidFill>
              </a:rPr>
              <a:t>FISCALE</a:t>
            </a:r>
            <a:r>
              <a:rPr lang="it-IT" sz="2700" b="1" dirty="0">
                <a:solidFill>
                  <a:srgbClr val="002060"/>
                </a:solidFill>
              </a:rPr>
              <a:t/>
            </a:r>
            <a:br>
              <a:rPr lang="it-IT" sz="2700" b="1" dirty="0">
                <a:solidFill>
                  <a:srgbClr val="002060"/>
                </a:solidFill>
              </a:rPr>
            </a:br>
            <a:r>
              <a:rPr lang="it-IT" sz="2700" b="1" dirty="0">
                <a:solidFill>
                  <a:srgbClr val="002060"/>
                </a:solidFill>
              </a:rPr>
              <a:t>a cura di Adriano </a:t>
            </a:r>
            <a:r>
              <a:rPr lang="it-IT" sz="2700" b="1" dirty="0" err="1">
                <a:solidFill>
                  <a:srgbClr val="002060"/>
                </a:solidFill>
              </a:rPr>
              <a:t>Pischetola</a:t>
            </a:r>
            <a:endParaRPr lang="it-IT" b="1" dirty="0">
              <a:solidFill>
                <a:srgbClr val="002060"/>
              </a:solidFill>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4368" y="3136393"/>
            <a:ext cx="5807393" cy="2971800"/>
          </a:xfrm>
        </p:spPr>
      </p:pic>
      <p:sp>
        <p:nvSpPr>
          <p:cNvPr id="5" name="CasellaDiTesto 4"/>
          <p:cNvSpPr txBox="1"/>
          <p:nvPr/>
        </p:nvSpPr>
        <p:spPr>
          <a:xfrm>
            <a:off x="2707577" y="2526530"/>
            <a:ext cx="6044184" cy="369332"/>
          </a:xfrm>
          <a:prstGeom prst="rect">
            <a:avLst/>
          </a:prstGeom>
          <a:solidFill>
            <a:srgbClr val="FFC000"/>
          </a:solidFill>
        </p:spPr>
        <p:txBody>
          <a:bodyPr wrap="square" rtlCol="0">
            <a:spAutoFit/>
          </a:bodyPr>
          <a:lstStyle/>
          <a:p>
            <a:pPr algn="ctr"/>
            <a:r>
              <a:rPr lang="it-IT" b="1" dirty="0" smtClean="0">
                <a:solidFill>
                  <a:srgbClr val="FF3300"/>
                </a:solidFill>
              </a:rPr>
              <a:t>Bologna – 13 maggio 2022 – Hotel Majestic </a:t>
            </a:r>
            <a:endParaRPr lang="it-IT" b="1" dirty="0">
              <a:solidFill>
                <a:srgbClr val="FF3300"/>
              </a:solidFill>
            </a:endParaRPr>
          </a:p>
        </p:txBody>
      </p:sp>
      <p:sp>
        <p:nvSpPr>
          <p:cNvPr id="6" name="Segnaposto numero diapositiva 5"/>
          <p:cNvSpPr>
            <a:spLocks noGrp="1"/>
          </p:cNvSpPr>
          <p:nvPr>
            <p:ph type="sldNum" sz="quarter" idx="12"/>
          </p:nvPr>
        </p:nvSpPr>
        <p:spPr/>
        <p:txBody>
          <a:bodyPr/>
          <a:lstStyle/>
          <a:p>
            <a:fld id="{B061ACB1-BBF0-44C7-9C09-9E49CD0809BD}" type="slidenum">
              <a:rPr lang="it-IT" smtClean="0"/>
              <a:t>1</a:t>
            </a:fld>
            <a:endParaRPr lang="it-IT"/>
          </a:p>
        </p:txBody>
      </p:sp>
    </p:spTree>
    <p:extLst>
      <p:ext uri="{BB962C8B-B14F-4D97-AF65-F5344CB8AC3E}">
        <p14:creationId xmlns:p14="http://schemas.microsoft.com/office/powerpoint/2010/main" val="56778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399" y="1563624"/>
            <a:ext cx="5836921" cy="859536"/>
          </a:xfrm>
          <a:solidFill>
            <a:srgbClr val="FFC000"/>
          </a:solidFill>
        </p:spPr>
        <p:txBody>
          <a:bodyPr>
            <a:normAutofit fontScale="90000"/>
          </a:bodyPr>
          <a:lstStyle/>
          <a:p>
            <a:r>
              <a:rPr lang="it-IT" b="1" dirty="0" smtClean="0">
                <a:solidFill>
                  <a:srgbClr val="002060"/>
                </a:solidFill>
              </a:rPr>
              <a:t>Cassazione </a:t>
            </a:r>
            <a:r>
              <a:rPr lang="it-IT" b="1" dirty="0">
                <a:solidFill>
                  <a:srgbClr val="002060"/>
                </a:solidFill>
              </a:rPr>
              <a:t>n.1556 del 30 agosto 1947</a:t>
            </a:r>
            <a:br>
              <a:rPr lang="it-IT" b="1" dirty="0">
                <a:solidFill>
                  <a:srgbClr val="002060"/>
                </a:solidFill>
              </a:rPr>
            </a:br>
            <a:r>
              <a:rPr lang="it-IT" b="1" dirty="0">
                <a:solidFill>
                  <a:srgbClr val="002060"/>
                </a:solidFill>
              </a:rPr>
              <a:t>“pluralità di titoli/pluralità di comunioni” </a:t>
            </a:r>
          </a:p>
        </p:txBody>
      </p:sp>
      <p:sp>
        <p:nvSpPr>
          <p:cNvPr id="4" name="Segnaposto testo 3"/>
          <p:cNvSpPr>
            <a:spLocks noGrp="1"/>
          </p:cNvSpPr>
          <p:nvPr>
            <p:ph type="body" sz="half" idx="2"/>
          </p:nvPr>
        </p:nvSpPr>
        <p:spPr>
          <a:xfrm>
            <a:off x="1057655" y="2990256"/>
            <a:ext cx="6241816" cy="1828800"/>
          </a:xfrm>
          <a:solidFill>
            <a:srgbClr val="FFC000"/>
          </a:solidFill>
        </p:spPr>
        <p:txBody>
          <a:bodyPr>
            <a:normAutofit fontScale="85000" lnSpcReduction="20000"/>
          </a:bodyPr>
          <a:lstStyle/>
          <a:p>
            <a:pPr algn="just"/>
            <a:r>
              <a:rPr lang="it-IT" sz="2000" b="1" dirty="0" smtClean="0">
                <a:solidFill>
                  <a:srgbClr val="002060"/>
                </a:solidFill>
              </a:rPr>
              <a:t>Eccezione : Se più </a:t>
            </a:r>
            <a:r>
              <a:rPr lang="it-IT" sz="2000" b="1" dirty="0">
                <a:solidFill>
                  <a:srgbClr val="002060"/>
                </a:solidFill>
              </a:rPr>
              <a:t>masse comuni </a:t>
            </a:r>
            <a:r>
              <a:rPr lang="it-IT" sz="2000" b="1" dirty="0" smtClean="0">
                <a:solidFill>
                  <a:srgbClr val="002060"/>
                </a:solidFill>
              </a:rPr>
              <a:t>fossero state assegnate </a:t>
            </a:r>
            <a:r>
              <a:rPr lang="it-IT" sz="2000" b="1" dirty="0">
                <a:solidFill>
                  <a:srgbClr val="002060"/>
                </a:solidFill>
              </a:rPr>
              <a:t>tutte nelle stesse proporzioni ai </a:t>
            </a:r>
            <a:r>
              <a:rPr lang="it-IT" sz="2000" b="1" dirty="0" smtClean="0">
                <a:solidFill>
                  <a:srgbClr val="002060"/>
                </a:solidFill>
              </a:rPr>
              <a:t>condividenti, in </a:t>
            </a:r>
            <a:r>
              <a:rPr lang="it-IT" sz="2000" b="1" dirty="0">
                <a:solidFill>
                  <a:srgbClr val="002060"/>
                </a:solidFill>
              </a:rPr>
              <a:t>tale evenienza</a:t>
            </a:r>
            <a:r>
              <a:rPr lang="it-IT" sz="2000" b="1" dirty="0" smtClean="0">
                <a:solidFill>
                  <a:srgbClr val="002060"/>
                </a:solidFill>
              </a:rPr>
              <a:t>, </a:t>
            </a:r>
            <a:r>
              <a:rPr lang="it-IT" sz="2000" b="1" dirty="0">
                <a:solidFill>
                  <a:srgbClr val="002060"/>
                </a:solidFill>
              </a:rPr>
              <a:t>il fenomeno delle ‘masse plurime’ non avrebbe avuto luogo poiché, assegnando di fatto a ciascun condividente ciò che gli spettava di diritto e provvedendo quindi ad una ripartizione dei beni comuni senza alcuna ‘eccedenza’, la pluralità dei titoli di acquisto non avrebbe avuto alcuna rilevanza peggiorativa del trattamento tributario.</a:t>
            </a:r>
          </a:p>
        </p:txBody>
      </p:sp>
      <p:pic>
        <p:nvPicPr>
          <p:cNvPr id="5" name="Segnaposto immagine 4"/>
          <p:cNvPicPr>
            <a:picLocks noGrp="1" noChangeAspect="1"/>
          </p:cNvPicPr>
          <p:nvPr>
            <p:ph type="pic" idx="1"/>
          </p:nvPr>
        </p:nvPicPr>
        <p:blipFill>
          <a:blip r:embed="rId2">
            <a:extLst>
              <a:ext uri="{28A0092B-C50C-407E-A947-70E740481C1C}">
                <a14:useLocalDpi xmlns:a14="http://schemas.microsoft.com/office/drawing/2010/main" val="0"/>
              </a:ext>
            </a:extLst>
          </a:blip>
          <a:srcRect l="32645" r="32645"/>
          <a:stretch>
            <a:fillRect/>
          </a:stretch>
        </p:blipFill>
        <p:spPr/>
      </p:pic>
      <p:sp>
        <p:nvSpPr>
          <p:cNvPr id="6" name="Segnaposto numero diapositiva 5"/>
          <p:cNvSpPr>
            <a:spLocks noGrp="1"/>
          </p:cNvSpPr>
          <p:nvPr>
            <p:ph type="sldNum" sz="quarter" idx="12"/>
          </p:nvPr>
        </p:nvSpPr>
        <p:spPr/>
        <p:txBody>
          <a:bodyPr/>
          <a:lstStyle/>
          <a:p>
            <a:fld id="{B061ACB1-BBF0-44C7-9C09-9E49CD0809BD}" type="slidenum">
              <a:rPr lang="it-IT" smtClean="0"/>
              <a:t>10</a:t>
            </a:fld>
            <a:endParaRPr lang="it-IT"/>
          </a:p>
        </p:txBody>
      </p:sp>
    </p:spTree>
    <p:extLst>
      <p:ext uri="{BB962C8B-B14F-4D97-AF65-F5344CB8AC3E}">
        <p14:creationId xmlns:p14="http://schemas.microsoft.com/office/powerpoint/2010/main" val="18840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500" fill="hold"/>
                                        <p:tgtEl>
                                          <p:spTgt spid="4">
                                            <p:bg/>
                                          </p:spTgt>
                                        </p:tgtEl>
                                        <p:attrNameLst>
                                          <p:attrName>ppt_w</p:attrName>
                                        </p:attrNameLst>
                                      </p:cBhvr>
                                      <p:tavLst>
                                        <p:tav tm="0">
                                          <p:val>
                                            <p:fltVal val="0"/>
                                          </p:val>
                                        </p:tav>
                                        <p:tav tm="100000">
                                          <p:val>
                                            <p:strVal val="#ppt_w"/>
                                          </p:val>
                                        </p:tav>
                                      </p:tavLst>
                                    </p:anim>
                                    <p:anim calcmode="lin" valueType="num">
                                      <p:cBhvr>
                                        <p:cTn id="14" dur="500" fill="hold"/>
                                        <p:tgtEl>
                                          <p:spTgt spid="4">
                                            <p:bg/>
                                          </p:spTgt>
                                        </p:tgtEl>
                                        <p:attrNameLst>
                                          <p:attrName>ppt_h</p:attrName>
                                        </p:attrNameLst>
                                      </p:cBhvr>
                                      <p:tavLst>
                                        <p:tav tm="0">
                                          <p:val>
                                            <p:fltVal val="0"/>
                                          </p:val>
                                        </p:tav>
                                        <p:tav tm="100000">
                                          <p:val>
                                            <p:strVal val="#ppt_h"/>
                                          </p:val>
                                        </p:tav>
                                      </p:tavLst>
                                    </p:anim>
                                    <p:animEffect transition="in" filter="fade">
                                      <p:cBhvr>
                                        <p:cTn id="15" dur="500"/>
                                        <p:tgtEl>
                                          <p:spTgt spid="4">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
                                            <p:txEl>
                                              <p:pRg st="0" end="0"/>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399" y="1883832"/>
            <a:ext cx="6241816" cy="539328"/>
          </a:xfrm>
          <a:solidFill>
            <a:srgbClr val="FFC000"/>
          </a:solidFill>
        </p:spPr>
        <p:txBody>
          <a:bodyPr>
            <a:normAutofit/>
          </a:bodyPr>
          <a:lstStyle/>
          <a:p>
            <a:r>
              <a:rPr lang="it-IT" b="1" dirty="0" smtClean="0">
                <a:solidFill>
                  <a:srgbClr val="002060"/>
                </a:solidFill>
              </a:rPr>
              <a:t>Cassazione n.2224 del 18 ottobre 1961</a:t>
            </a:r>
            <a:endParaRPr lang="it-IT" b="1" dirty="0">
              <a:solidFill>
                <a:srgbClr val="002060"/>
              </a:solidFill>
            </a:endParaRPr>
          </a:p>
        </p:txBody>
      </p:sp>
      <p:sp>
        <p:nvSpPr>
          <p:cNvPr id="4" name="Segnaposto testo 3"/>
          <p:cNvSpPr>
            <a:spLocks noGrp="1"/>
          </p:cNvSpPr>
          <p:nvPr>
            <p:ph type="body" sz="half" idx="2"/>
          </p:nvPr>
        </p:nvSpPr>
        <p:spPr>
          <a:solidFill>
            <a:srgbClr val="FFC000"/>
          </a:solidFill>
        </p:spPr>
        <p:txBody>
          <a:bodyPr>
            <a:normAutofit/>
          </a:bodyPr>
          <a:lstStyle/>
          <a:p>
            <a:pPr algn="just"/>
            <a:r>
              <a:rPr lang="it-IT" sz="1700" b="1" dirty="0">
                <a:solidFill>
                  <a:srgbClr val="002060"/>
                </a:solidFill>
              </a:rPr>
              <a:t>partendo dal principio di cui all’art. 1100 c.c. (a tenore del quale, in buona sostanza, la comunione è regolata dal titolo o dalla legge, o, in mancanza, dalle norme </a:t>
            </a:r>
            <a:r>
              <a:rPr lang="it-IT" sz="1700" b="1" dirty="0" err="1">
                <a:solidFill>
                  <a:srgbClr val="002060"/>
                </a:solidFill>
              </a:rPr>
              <a:t>codicistiche</a:t>
            </a:r>
            <a:r>
              <a:rPr lang="it-IT" sz="1700" b="1" dirty="0">
                <a:solidFill>
                  <a:srgbClr val="002060"/>
                </a:solidFill>
              </a:rPr>
              <a:t>), si arrivò alla conclusione (peraltro senza dimostrazione del nesso logico e giuridico che lega premessa e conclusioni) per cui “ </a:t>
            </a:r>
            <a:r>
              <a:rPr lang="it-IT" sz="1700" b="1" i="1" dirty="0">
                <a:solidFill>
                  <a:srgbClr val="002060"/>
                </a:solidFill>
              </a:rPr>
              <a:t>si hanno tante comunioni, quanti sono i titoli di provenienza dei beni”</a:t>
            </a:r>
            <a:r>
              <a:rPr lang="it-IT" sz="1700" b="1" dirty="0">
                <a:solidFill>
                  <a:srgbClr val="002060"/>
                </a:solidFill>
              </a:rPr>
              <a:t>.</a:t>
            </a:r>
          </a:p>
        </p:txBody>
      </p:sp>
      <p:pic>
        <p:nvPicPr>
          <p:cNvPr id="5" name="Segnaposto immagine 4"/>
          <p:cNvPicPr>
            <a:picLocks noGrp="1" noChangeAspect="1"/>
          </p:cNvPicPr>
          <p:nvPr>
            <p:ph type="pic" idx="1"/>
          </p:nvPr>
        </p:nvPicPr>
        <p:blipFill>
          <a:blip r:embed="rId2">
            <a:extLst>
              <a:ext uri="{28A0092B-C50C-407E-A947-70E740481C1C}">
                <a14:useLocalDpi xmlns:a14="http://schemas.microsoft.com/office/drawing/2010/main" val="0"/>
              </a:ext>
            </a:extLst>
          </a:blip>
          <a:srcRect l="32645" r="32645"/>
          <a:stretch>
            <a:fillRect/>
          </a:stretch>
        </p:blipFill>
        <p:spPr/>
      </p:pic>
      <p:sp>
        <p:nvSpPr>
          <p:cNvPr id="3" name="Segnaposto numero diapositiva 2"/>
          <p:cNvSpPr>
            <a:spLocks noGrp="1"/>
          </p:cNvSpPr>
          <p:nvPr>
            <p:ph type="sldNum" sz="quarter" idx="12"/>
          </p:nvPr>
        </p:nvSpPr>
        <p:spPr/>
        <p:txBody>
          <a:bodyPr/>
          <a:lstStyle/>
          <a:p>
            <a:fld id="{B061ACB1-BBF0-44C7-9C09-9E49CD0809BD}" type="slidenum">
              <a:rPr lang="it-IT" smtClean="0"/>
              <a:t>11</a:t>
            </a:fld>
            <a:endParaRPr lang="it-IT"/>
          </a:p>
        </p:txBody>
      </p:sp>
    </p:spTree>
    <p:extLst>
      <p:ext uri="{BB962C8B-B14F-4D97-AF65-F5344CB8AC3E}">
        <p14:creationId xmlns:p14="http://schemas.microsoft.com/office/powerpoint/2010/main" val="411605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500" fill="hold"/>
                                        <p:tgtEl>
                                          <p:spTgt spid="4">
                                            <p:bg/>
                                          </p:spTgt>
                                        </p:tgtEl>
                                        <p:attrNameLst>
                                          <p:attrName>ppt_w</p:attrName>
                                        </p:attrNameLst>
                                      </p:cBhvr>
                                      <p:tavLst>
                                        <p:tav tm="0">
                                          <p:val>
                                            <p:fltVal val="0"/>
                                          </p:val>
                                        </p:tav>
                                        <p:tav tm="100000">
                                          <p:val>
                                            <p:strVal val="#ppt_w"/>
                                          </p:val>
                                        </p:tav>
                                      </p:tavLst>
                                    </p:anim>
                                    <p:anim calcmode="lin" valueType="num">
                                      <p:cBhvr>
                                        <p:cTn id="14" dur="500" fill="hold"/>
                                        <p:tgtEl>
                                          <p:spTgt spid="4">
                                            <p:bg/>
                                          </p:spTgt>
                                        </p:tgtEl>
                                        <p:attrNameLst>
                                          <p:attrName>ppt_h</p:attrName>
                                        </p:attrNameLst>
                                      </p:cBhvr>
                                      <p:tavLst>
                                        <p:tav tm="0">
                                          <p:val>
                                            <p:fltVal val="0"/>
                                          </p:val>
                                        </p:tav>
                                        <p:tav tm="100000">
                                          <p:val>
                                            <p:strVal val="#ppt_h"/>
                                          </p:val>
                                        </p:tav>
                                      </p:tavLst>
                                    </p:anim>
                                    <p:animEffect transition="in" filter="fade">
                                      <p:cBhvr>
                                        <p:cTn id="15" dur="500"/>
                                        <p:tgtEl>
                                          <p:spTgt spid="4">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
                                            <p:txEl>
                                              <p:pRg st="0" end="0"/>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399" y="1883832"/>
            <a:ext cx="6241816" cy="539328"/>
          </a:xfrm>
          <a:solidFill>
            <a:srgbClr val="FFC000"/>
          </a:solidFill>
        </p:spPr>
        <p:txBody>
          <a:bodyPr>
            <a:normAutofit/>
          </a:bodyPr>
          <a:lstStyle/>
          <a:p>
            <a:r>
              <a:rPr lang="it-IT" b="1" dirty="0" smtClean="0">
                <a:solidFill>
                  <a:srgbClr val="002060"/>
                </a:solidFill>
              </a:rPr>
              <a:t>Cassazione n.2224 del 18 ottobre 1961</a:t>
            </a:r>
            <a:endParaRPr lang="it-IT" b="1" dirty="0">
              <a:solidFill>
                <a:srgbClr val="002060"/>
              </a:solidFill>
            </a:endParaRPr>
          </a:p>
        </p:txBody>
      </p:sp>
      <p:sp>
        <p:nvSpPr>
          <p:cNvPr id="4" name="Segnaposto testo 3"/>
          <p:cNvSpPr>
            <a:spLocks noGrp="1"/>
          </p:cNvSpPr>
          <p:nvPr>
            <p:ph type="body" sz="half" idx="2"/>
          </p:nvPr>
        </p:nvSpPr>
        <p:spPr>
          <a:solidFill>
            <a:srgbClr val="FFC000"/>
          </a:solidFill>
        </p:spPr>
        <p:txBody>
          <a:bodyPr>
            <a:normAutofit/>
          </a:bodyPr>
          <a:lstStyle/>
          <a:p>
            <a:pPr algn="just"/>
            <a:r>
              <a:rPr lang="it-IT" sz="1700" b="1" dirty="0">
                <a:solidFill>
                  <a:srgbClr val="002060"/>
                </a:solidFill>
              </a:rPr>
              <a:t>anche "in caso di eguaglianza delle quote dei condividenti su tutte e su ciascuna massa, si decampa dal negozio di accertamento dichiarativo e si pone in essere un negozio che ha l</a:t>
            </a:r>
            <a:r>
              <a:rPr lang="it-IT" sz="1700" b="1" u="sng" dirty="0">
                <a:solidFill>
                  <a:srgbClr val="002060"/>
                </a:solidFill>
              </a:rPr>
              <a:t>’apparenza</a:t>
            </a:r>
            <a:r>
              <a:rPr lang="it-IT" sz="1700" b="1" dirty="0">
                <a:solidFill>
                  <a:srgbClr val="002060"/>
                </a:solidFill>
              </a:rPr>
              <a:t> del negozio dichiarativo, ma la vera sostanza di un negozio traslativo (permuta)".</a:t>
            </a:r>
          </a:p>
        </p:txBody>
      </p:sp>
      <p:pic>
        <p:nvPicPr>
          <p:cNvPr id="5" name="Segnaposto immagine 4"/>
          <p:cNvPicPr>
            <a:picLocks noGrp="1" noChangeAspect="1"/>
          </p:cNvPicPr>
          <p:nvPr>
            <p:ph type="pic" idx="1"/>
          </p:nvPr>
        </p:nvPicPr>
        <p:blipFill>
          <a:blip r:embed="rId3">
            <a:extLst>
              <a:ext uri="{28A0092B-C50C-407E-A947-70E740481C1C}">
                <a14:useLocalDpi xmlns:a14="http://schemas.microsoft.com/office/drawing/2010/main" val="0"/>
              </a:ext>
            </a:extLst>
          </a:blip>
          <a:srcRect l="32645" r="32645"/>
          <a:stretch>
            <a:fillRect/>
          </a:stretch>
        </p:blipFill>
        <p:spPr/>
      </p:pic>
      <p:sp>
        <p:nvSpPr>
          <p:cNvPr id="3" name="Segnaposto numero diapositiva 2"/>
          <p:cNvSpPr>
            <a:spLocks noGrp="1"/>
          </p:cNvSpPr>
          <p:nvPr>
            <p:ph type="sldNum" sz="quarter" idx="12"/>
          </p:nvPr>
        </p:nvSpPr>
        <p:spPr/>
        <p:txBody>
          <a:bodyPr/>
          <a:lstStyle/>
          <a:p>
            <a:fld id="{B061ACB1-BBF0-44C7-9C09-9E49CD0809BD}" type="slidenum">
              <a:rPr lang="it-IT" smtClean="0"/>
              <a:t>12</a:t>
            </a:fld>
            <a:endParaRPr lang="it-IT"/>
          </a:p>
        </p:txBody>
      </p:sp>
    </p:spTree>
    <p:extLst>
      <p:ext uri="{BB962C8B-B14F-4D97-AF65-F5344CB8AC3E}">
        <p14:creationId xmlns:p14="http://schemas.microsoft.com/office/powerpoint/2010/main" val="49693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500" fill="hold"/>
                                        <p:tgtEl>
                                          <p:spTgt spid="4">
                                            <p:bg/>
                                          </p:spTgt>
                                        </p:tgtEl>
                                        <p:attrNameLst>
                                          <p:attrName>ppt_w</p:attrName>
                                        </p:attrNameLst>
                                      </p:cBhvr>
                                      <p:tavLst>
                                        <p:tav tm="0">
                                          <p:val>
                                            <p:fltVal val="0"/>
                                          </p:val>
                                        </p:tav>
                                        <p:tav tm="100000">
                                          <p:val>
                                            <p:strVal val="#ppt_w"/>
                                          </p:val>
                                        </p:tav>
                                      </p:tavLst>
                                    </p:anim>
                                    <p:anim calcmode="lin" valueType="num">
                                      <p:cBhvr>
                                        <p:cTn id="14" dur="500" fill="hold"/>
                                        <p:tgtEl>
                                          <p:spTgt spid="4">
                                            <p:bg/>
                                          </p:spTgt>
                                        </p:tgtEl>
                                        <p:attrNameLst>
                                          <p:attrName>ppt_h</p:attrName>
                                        </p:attrNameLst>
                                      </p:cBhvr>
                                      <p:tavLst>
                                        <p:tav tm="0">
                                          <p:val>
                                            <p:fltVal val="0"/>
                                          </p:val>
                                        </p:tav>
                                        <p:tav tm="100000">
                                          <p:val>
                                            <p:strVal val="#ppt_h"/>
                                          </p:val>
                                        </p:tav>
                                      </p:tavLst>
                                    </p:anim>
                                    <p:animEffect transition="in" filter="fade">
                                      <p:cBhvr>
                                        <p:cTn id="15" dur="500"/>
                                        <p:tgtEl>
                                          <p:spTgt spid="4">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
                                            <p:txEl>
                                              <p:pRg st="0" end="0"/>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399" y="1883832"/>
            <a:ext cx="6241816" cy="539328"/>
          </a:xfrm>
          <a:solidFill>
            <a:srgbClr val="FFC000"/>
          </a:solidFill>
        </p:spPr>
        <p:txBody>
          <a:bodyPr>
            <a:normAutofit fontScale="90000"/>
          </a:bodyPr>
          <a:lstStyle/>
          <a:p>
            <a:r>
              <a:rPr lang="it-IT" b="1" u="sng" dirty="0" smtClean="0">
                <a:solidFill>
                  <a:srgbClr val="002060"/>
                </a:solidFill>
              </a:rPr>
              <a:t>Ma l’automatismo non è poi così scontato </a:t>
            </a:r>
            <a:r>
              <a:rPr lang="it-IT" b="1" dirty="0" smtClean="0">
                <a:solidFill>
                  <a:srgbClr val="002060"/>
                </a:solidFill>
              </a:rPr>
              <a:t>…</a:t>
            </a:r>
            <a:endParaRPr lang="it-IT" b="1" dirty="0">
              <a:solidFill>
                <a:srgbClr val="002060"/>
              </a:solidFill>
            </a:endParaRPr>
          </a:p>
        </p:txBody>
      </p:sp>
      <p:sp>
        <p:nvSpPr>
          <p:cNvPr id="4" name="Segnaposto testo 3"/>
          <p:cNvSpPr>
            <a:spLocks noGrp="1"/>
          </p:cNvSpPr>
          <p:nvPr>
            <p:ph type="body" sz="half" idx="2"/>
          </p:nvPr>
        </p:nvSpPr>
        <p:spPr>
          <a:xfrm>
            <a:off x="1295399" y="2898648"/>
            <a:ext cx="6241816" cy="3081528"/>
          </a:xfrm>
          <a:solidFill>
            <a:srgbClr val="FFC000"/>
          </a:solidFill>
        </p:spPr>
        <p:txBody>
          <a:bodyPr>
            <a:normAutofit/>
          </a:bodyPr>
          <a:lstStyle/>
          <a:p>
            <a:pPr algn="just"/>
            <a:r>
              <a:rPr lang="it-IT" sz="1700" b="1" dirty="0">
                <a:solidFill>
                  <a:srgbClr val="002060"/>
                </a:solidFill>
              </a:rPr>
              <a:t>Se infatti Tizio e Caio si rendono acquirenti in parti eguali fra loro con uno stesso atto in unica  soluzione dei fondi Tuscolano e Corneliano o al contrario si rendono acquirenti prima con una compravendita del fondo Tuscolano e con una donazione successiva del fondo Corneliano, ciò non significa, per ciò stesso, che nel primo caso siamo di fronte ad una sola comunione e nel secondo caso a ‘due’ distinte comunioni, in ragione del fatto che in questo secondo caso i titoli sono diversi. In ogni caso, infatti, sia nella prima come nella seconda ipotesi, si va a costituire una sola comunione di diritti </a:t>
            </a:r>
            <a:r>
              <a:rPr lang="it-IT" sz="1700" b="1" dirty="0" smtClean="0">
                <a:solidFill>
                  <a:srgbClr val="002060"/>
                </a:solidFill>
              </a:rPr>
              <a:t>sia pure in </a:t>
            </a:r>
            <a:r>
              <a:rPr lang="it-IT" sz="1700" b="1" dirty="0">
                <a:solidFill>
                  <a:srgbClr val="002060"/>
                </a:solidFill>
              </a:rPr>
              <a:t>relazione a beni diversi.</a:t>
            </a:r>
          </a:p>
        </p:txBody>
      </p:sp>
      <p:pic>
        <p:nvPicPr>
          <p:cNvPr id="6" name="Segnaposto immagine 5"/>
          <p:cNvPicPr>
            <a:picLocks noGrp="1" noChangeAspect="1"/>
          </p:cNvPicPr>
          <p:nvPr>
            <p:ph type="pic" idx="1"/>
          </p:nvPr>
        </p:nvPicPr>
        <p:blipFill>
          <a:blip r:embed="rId3">
            <a:extLst>
              <a:ext uri="{28A0092B-C50C-407E-A947-70E740481C1C}">
                <a14:useLocalDpi xmlns:a14="http://schemas.microsoft.com/office/drawing/2010/main" val="0"/>
              </a:ext>
            </a:extLst>
          </a:blip>
          <a:srcRect l="33507" r="33507"/>
          <a:stretch>
            <a:fillRect/>
          </a:stretch>
        </p:blipFill>
        <p:spPr/>
      </p:pic>
      <p:sp>
        <p:nvSpPr>
          <p:cNvPr id="7" name="Segnaposto numero diapositiva 6"/>
          <p:cNvSpPr>
            <a:spLocks noGrp="1"/>
          </p:cNvSpPr>
          <p:nvPr>
            <p:ph type="sldNum" sz="quarter" idx="12"/>
          </p:nvPr>
        </p:nvSpPr>
        <p:spPr/>
        <p:txBody>
          <a:bodyPr/>
          <a:lstStyle/>
          <a:p>
            <a:fld id="{B061ACB1-BBF0-44C7-9C09-9E49CD0809BD}" type="slidenum">
              <a:rPr lang="it-IT" smtClean="0"/>
              <a:t>13</a:t>
            </a:fld>
            <a:endParaRPr lang="it-IT"/>
          </a:p>
        </p:txBody>
      </p:sp>
    </p:spTree>
    <p:extLst>
      <p:ext uri="{BB962C8B-B14F-4D97-AF65-F5344CB8AC3E}">
        <p14:creationId xmlns:p14="http://schemas.microsoft.com/office/powerpoint/2010/main" val="69374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500" fill="hold"/>
                                        <p:tgtEl>
                                          <p:spTgt spid="4">
                                            <p:bg/>
                                          </p:spTgt>
                                        </p:tgtEl>
                                        <p:attrNameLst>
                                          <p:attrName>ppt_w</p:attrName>
                                        </p:attrNameLst>
                                      </p:cBhvr>
                                      <p:tavLst>
                                        <p:tav tm="0">
                                          <p:val>
                                            <p:fltVal val="0"/>
                                          </p:val>
                                        </p:tav>
                                        <p:tav tm="100000">
                                          <p:val>
                                            <p:strVal val="#ppt_w"/>
                                          </p:val>
                                        </p:tav>
                                      </p:tavLst>
                                    </p:anim>
                                    <p:anim calcmode="lin" valueType="num">
                                      <p:cBhvr>
                                        <p:cTn id="14" dur="500" fill="hold"/>
                                        <p:tgtEl>
                                          <p:spTgt spid="4">
                                            <p:bg/>
                                          </p:spTgt>
                                        </p:tgtEl>
                                        <p:attrNameLst>
                                          <p:attrName>ppt_h</p:attrName>
                                        </p:attrNameLst>
                                      </p:cBhvr>
                                      <p:tavLst>
                                        <p:tav tm="0">
                                          <p:val>
                                            <p:fltVal val="0"/>
                                          </p:val>
                                        </p:tav>
                                        <p:tav tm="100000">
                                          <p:val>
                                            <p:strVal val="#ppt_h"/>
                                          </p:val>
                                        </p:tav>
                                      </p:tavLst>
                                    </p:anim>
                                    <p:animEffect transition="in" filter="fade">
                                      <p:cBhvr>
                                        <p:cTn id="15" dur="500"/>
                                        <p:tgtEl>
                                          <p:spTgt spid="4">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759804" y="1816995"/>
            <a:ext cx="6292756" cy="1200329"/>
          </a:xfrm>
          <a:prstGeom prst="rect">
            <a:avLst/>
          </a:prstGeom>
          <a:solidFill>
            <a:srgbClr val="FFC000"/>
          </a:solidFill>
        </p:spPr>
        <p:txBody>
          <a:bodyPr wrap="square">
            <a:spAutoFit/>
          </a:bodyPr>
          <a:lstStyle/>
          <a:p>
            <a:pPr algn="just"/>
            <a:r>
              <a:rPr lang="it-IT" b="1" u="sng" dirty="0" smtClean="0">
                <a:solidFill>
                  <a:srgbClr val="002060"/>
                </a:solidFill>
              </a:rPr>
              <a:t>strumento negoziale (e non meramente comportamentale</a:t>
            </a:r>
            <a:r>
              <a:rPr lang="it-IT" b="1" dirty="0" smtClean="0">
                <a:solidFill>
                  <a:srgbClr val="002060"/>
                </a:solidFill>
              </a:rPr>
              <a:t>) che i compartecipi dei beni comuni devono espressamente dichiarare di voler perfezionare, nel rispetto della solennità formale di cui all’art. 1350 c.c. se afferenti ad immobili, </a:t>
            </a:r>
            <a:endParaRPr lang="it-IT" b="1" dirty="0">
              <a:solidFill>
                <a:srgbClr val="002060"/>
              </a:solidFill>
            </a:endParaRPr>
          </a:p>
        </p:txBody>
      </p:sp>
      <p:sp>
        <p:nvSpPr>
          <p:cNvPr id="4" name="Freccia a destra 3"/>
          <p:cNvSpPr/>
          <p:nvPr/>
        </p:nvSpPr>
        <p:spPr>
          <a:xfrm>
            <a:off x="1136269" y="1816995"/>
            <a:ext cx="844613" cy="409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a:off x="1136269" y="4068884"/>
            <a:ext cx="844613" cy="429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2816351" y="1005394"/>
            <a:ext cx="6172201" cy="461665"/>
          </a:xfrm>
          <a:prstGeom prst="rect">
            <a:avLst/>
          </a:prstGeom>
          <a:solidFill>
            <a:srgbClr val="FFC000"/>
          </a:solidFill>
        </p:spPr>
        <p:txBody>
          <a:bodyPr wrap="square" rtlCol="0">
            <a:spAutoFit/>
          </a:bodyPr>
          <a:lstStyle/>
          <a:p>
            <a:pPr algn="ctr"/>
            <a:r>
              <a:rPr lang="it-IT" sz="2400" b="1" dirty="0" smtClean="0">
                <a:solidFill>
                  <a:srgbClr val="002060"/>
                </a:solidFill>
              </a:rPr>
              <a:t>Il negozio </a:t>
            </a:r>
            <a:r>
              <a:rPr lang="it-IT" sz="2400" b="1" dirty="0" err="1" smtClean="0">
                <a:solidFill>
                  <a:srgbClr val="002060"/>
                </a:solidFill>
              </a:rPr>
              <a:t>preunificatorio</a:t>
            </a:r>
            <a:r>
              <a:rPr lang="it-IT" sz="2400" b="1" dirty="0" smtClean="0">
                <a:solidFill>
                  <a:srgbClr val="002060"/>
                </a:solidFill>
              </a:rPr>
              <a:t> : sue caratteristiche</a:t>
            </a:r>
            <a:endParaRPr lang="it-IT" sz="2400" b="1" dirty="0">
              <a:solidFill>
                <a:srgbClr val="002060"/>
              </a:solidFill>
            </a:endParaRPr>
          </a:p>
        </p:txBody>
      </p:sp>
      <p:sp>
        <p:nvSpPr>
          <p:cNvPr id="9" name="CasellaDiTesto 8"/>
          <p:cNvSpPr txBox="1"/>
          <p:nvPr/>
        </p:nvSpPr>
        <p:spPr>
          <a:xfrm>
            <a:off x="2816351" y="3590711"/>
            <a:ext cx="6885433" cy="2246769"/>
          </a:xfrm>
          <a:prstGeom prst="rect">
            <a:avLst/>
          </a:prstGeom>
          <a:solidFill>
            <a:srgbClr val="FFC000"/>
          </a:solidFill>
        </p:spPr>
        <p:txBody>
          <a:bodyPr wrap="square" rtlCol="0">
            <a:spAutoFit/>
          </a:bodyPr>
          <a:lstStyle/>
          <a:p>
            <a:pPr algn="just"/>
            <a:r>
              <a:rPr lang="it-IT" sz="1400" b="1" dirty="0" smtClean="0">
                <a:solidFill>
                  <a:srgbClr val="002060"/>
                </a:solidFill>
              </a:rPr>
              <a:t>“nel caso di divisione di beni oggetto di comproprietà provenienti da titoli diversi e, quindi, appartenenti a diverse comunioni …è possibile procedere ad un'unica divisione invece che a tante divisioni quante sono le masse …con il consenso di tutte le parti, consenso che non può risultare da una manifestazione tacita o da un semplice comportamento processuale non oppositivo avverso la domanda di divisione unitaria, ma deve materializzarsi in uno specifico ed apposito negozio giuridico, da cui possa evincersi in modo inequivocabile tale comune volontà” (V. </a:t>
            </a:r>
            <a:r>
              <a:rPr lang="it-IT" sz="1400" b="1" dirty="0" err="1" smtClean="0">
                <a:solidFill>
                  <a:srgbClr val="002060"/>
                </a:solidFill>
              </a:rPr>
              <a:t>Cassaz</a:t>
            </a:r>
            <a:r>
              <a:rPr lang="it-IT" sz="1400" b="1" dirty="0" smtClean="0">
                <a:solidFill>
                  <a:srgbClr val="002060"/>
                </a:solidFill>
              </a:rPr>
              <a:t>. N.3029/2009 – n.5694/2012) Per </a:t>
            </a:r>
            <a:r>
              <a:rPr lang="it-IT" sz="1400" b="1" dirty="0" err="1" smtClean="0">
                <a:solidFill>
                  <a:srgbClr val="002060"/>
                </a:solidFill>
              </a:rPr>
              <a:t>Cass</a:t>
            </a:r>
            <a:r>
              <a:rPr lang="it-IT" sz="1400" b="1" dirty="0" smtClean="0">
                <a:solidFill>
                  <a:srgbClr val="002060"/>
                </a:solidFill>
              </a:rPr>
              <a:t>. 5798/92  l’atto </a:t>
            </a:r>
            <a:r>
              <a:rPr lang="it-IT" sz="1400" b="1" dirty="0" err="1" smtClean="0">
                <a:solidFill>
                  <a:srgbClr val="002060"/>
                </a:solidFill>
              </a:rPr>
              <a:t>preunificativo</a:t>
            </a:r>
            <a:r>
              <a:rPr lang="it-IT" sz="1400" b="1" dirty="0" smtClean="0">
                <a:solidFill>
                  <a:srgbClr val="002060"/>
                </a:solidFill>
              </a:rPr>
              <a:t> è l’antecedente </a:t>
            </a:r>
            <a:r>
              <a:rPr lang="it-IT" sz="1400" b="1" u="sng" dirty="0" smtClean="0">
                <a:solidFill>
                  <a:srgbClr val="002060"/>
                </a:solidFill>
              </a:rPr>
              <a:t>‘necessario’ </a:t>
            </a:r>
            <a:r>
              <a:rPr lang="it-IT" sz="1400" b="1" dirty="0" smtClean="0">
                <a:solidFill>
                  <a:srgbClr val="002060"/>
                </a:solidFill>
              </a:rPr>
              <a:t>di un atto divisorio con cui s’intenda procedere allo scioglimento di una comunione unica </a:t>
            </a:r>
            <a:r>
              <a:rPr lang="it-IT" sz="1400" b="1" dirty="0" err="1" smtClean="0">
                <a:solidFill>
                  <a:srgbClr val="002060"/>
                </a:solidFill>
              </a:rPr>
              <a:t>formatssi</a:t>
            </a:r>
            <a:r>
              <a:rPr lang="it-IT" sz="1400" b="1" dirty="0" smtClean="0">
                <a:solidFill>
                  <a:srgbClr val="002060"/>
                </a:solidFill>
              </a:rPr>
              <a:t> per conferimento in essa di singole e distinte masse comuni fra più soggetti.</a:t>
            </a:r>
            <a:endParaRPr lang="it-IT" sz="1400" b="1" dirty="0">
              <a:solidFill>
                <a:srgbClr val="002060"/>
              </a:solidFill>
            </a:endParaRPr>
          </a:p>
        </p:txBody>
      </p:sp>
      <p:sp>
        <p:nvSpPr>
          <p:cNvPr id="10" name="Segnaposto numero diapositiva 9"/>
          <p:cNvSpPr>
            <a:spLocks noGrp="1"/>
          </p:cNvSpPr>
          <p:nvPr>
            <p:ph type="sldNum" sz="quarter" idx="12"/>
          </p:nvPr>
        </p:nvSpPr>
        <p:spPr/>
        <p:txBody>
          <a:bodyPr/>
          <a:lstStyle/>
          <a:p>
            <a:fld id="{B061ACB1-BBF0-44C7-9C09-9E49CD0809BD}" type="slidenum">
              <a:rPr lang="it-IT" smtClean="0"/>
              <a:t>14</a:t>
            </a:fld>
            <a:endParaRPr lang="it-IT"/>
          </a:p>
        </p:txBody>
      </p:sp>
    </p:spTree>
    <p:extLst>
      <p:ext uri="{BB962C8B-B14F-4D97-AF65-F5344CB8AC3E}">
        <p14:creationId xmlns:p14="http://schemas.microsoft.com/office/powerpoint/2010/main" val="254911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703259" y="1375285"/>
            <a:ext cx="6096000" cy="646331"/>
          </a:xfrm>
          <a:prstGeom prst="rect">
            <a:avLst/>
          </a:prstGeom>
          <a:solidFill>
            <a:srgbClr val="FFC000"/>
          </a:solidFill>
        </p:spPr>
        <p:txBody>
          <a:bodyPr>
            <a:spAutoFit/>
          </a:bodyPr>
          <a:lstStyle/>
          <a:p>
            <a:pPr algn="just"/>
            <a:r>
              <a:rPr lang="it-IT" b="1" u="sng" dirty="0" smtClean="0">
                <a:solidFill>
                  <a:srgbClr val="002060"/>
                </a:solidFill>
              </a:rPr>
              <a:t>la tipicità </a:t>
            </a:r>
            <a:r>
              <a:rPr lang="it-IT" b="1" dirty="0" smtClean="0">
                <a:solidFill>
                  <a:srgbClr val="002060"/>
                </a:solidFill>
              </a:rPr>
              <a:t>del congegno negoziale stesso rilevabile proprio dalle previsioni di cui agli artt. 1350 n.3 e 2643 n.3 c.c. </a:t>
            </a:r>
          </a:p>
        </p:txBody>
      </p:sp>
      <p:sp>
        <p:nvSpPr>
          <p:cNvPr id="4" name="Freccia a destra 3"/>
          <p:cNvSpPr/>
          <p:nvPr/>
        </p:nvSpPr>
        <p:spPr>
          <a:xfrm>
            <a:off x="1136270" y="1456134"/>
            <a:ext cx="844613" cy="409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a:off x="1136270" y="2894076"/>
            <a:ext cx="844613" cy="429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2816351" y="2834640"/>
            <a:ext cx="5982907" cy="1200329"/>
          </a:xfrm>
          <a:prstGeom prst="rect">
            <a:avLst/>
          </a:prstGeom>
          <a:solidFill>
            <a:srgbClr val="FFC000"/>
          </a:solidFill>
        </p:spPr>
        <p:txBody>
          <a:bodyPr wrap="square" rtlCol="0">
            <a:spAutoFit/>
          </a:bodyPr>
          <a:lstStyle/>
          <a:p>
            <a:pPr algn="just"/>
            <a:r>
              <a:rPr lang="it-IT" b="1" dirty="0" smtClean="0">
                <a:solidFill>
                  <a:srgbClr val="002060"/>
                </a:solidFill>
              </a:rPr>
              <a:t>la </a:t>
            </a:r>
            <a:r>
              <a:rPr lang="it-IT" b="1" u="sng" dirty="0" smtClean="0">
                <a:solidFill>
                  <a:srgbClr val="002060"/>
                </a:solidFill>
              </a:rPr>
              <a:t>unilateralità</a:t>
            </a:r>
            <a:r>
              <a:rPr lang="it-IT" b="1" dirty="0" smtClean="0">
                <a:solidFill>
                  <a:srgbClr val="002060"/>
                </a:solidFill>
              </a:rPr>
              <a:t> dello stesso (nel senso che la sorte del negozio divisorio, e solo quella, dipende dal negozio </a:t>
            </a:r>
            <a:r>
              <a:rPr lang="it-IT" b="1" dirty="0" err="1" smtClean="0">
                <a:solidFill>
                  <a:srgbClr val="002060"/>
                </a:solidFill>
              </a:rPr>
              <a:t>preunificatorio</a:t>
            </a:r>
            <a:r>
              <a:rPr lang="it-IT" b="1" dirty="0" smtClean="0">
                <a:solidFill>
                  <a:srgbClr val="002060"/>
                </a:solidFill>
              </a:rPr>
              <a:t> e non viceversa, soprattutto per il profilo della incidenza della validità del secondo sul primo) </a:t>
            </a:r>
            <a:endParaRPr lang="it-IT" b="1" dirty="0">
              <a:solidFill>
                <a:srgbClr val="002060"/>
              </a:solidFill>
            </a:endParaRPr>
          </a:p>
        </p:txBody>
      </p:sp>
      <p:sp>
        <p:nvSpPr>
          <p:cNvPr id="7" name="CasellaDiTesto 6"/>
          <p:cNvSpPr txBox="1"/>
          <p:nvPr/>
        </p:nvSpPr>
        <p:spPr>
          <a:xfrm>
            <a:off x="2816351" y="4386328"/>
            <a:ext cx="6089904" cy="1200329"/>
          </a:xfrm>
          <a:prstGeom prst="rect">
            <a:avLst/>
          </a:prstGeom>
          <a:solidFill>
            <a:srgbClr val="FFC000"/>
          </a:solidFill>
        </p:spPr>
        <p:txBody>
          <a:bodyPr wrap="square" rtlCol="0">
            <a:spAutoFit/>
          </a:bodyPr>
          <a:lstStyle/>
          <a:p>
            <a:pPr algn="just"/>
            <a:r>
              <a:rPr lang="it-IT" b="1" dirty="0" smtClean="0">
                <a:solidFill>
                  <a:srgbClr val="002060"/>
                </a:solidFill>
              </a:rPr>
              <a:t>il suo </a:t>
            </a:r>
            <a:r>
              <a:rPr lang="it-IT" b="1" u="sng" dirty="0" smtClean="0">
                <a:solidFill>
                  <a:srgbClr val="002060"/>
                </a:solidFill>
              </a:rPr>
              <a:t>collegamento genetico </a:t>
            </a:r>
            <a:r>
              <a:rPr lang="it-IT" b="1" dirty="0" smtClean="0">
                <a:solidFill>
                  <a:srgbClr val="002060"/>
                </a:solidFill>
              </a:rPr>
              <a:t>rispetto al negozio divisorio: la  messa ‘in comunione’, infatti, avrebbe una sua finalizzazione teleologica proprio in vista del perseguimento dell’esito divisorio</a:t>
            </a:r>
            <a:endParaRPr lang="it-IT" b="1" dirty="0">
              <a:solidFill>
                <a:srgbClr val="002060"/>
              </a:solidFill>
            </a:endParaRPr>
          </a:p>
        </p:txBody>
      </p:sp>
      <p:sp>
        <p:nvSpPr>
          <p:cNvPr id="8" name="Freccia a destra 7"/>
          <p:cNvSpPr/>
          <p:nvPr/>
        </p:nvSpPr>
        <p:spPr>
          <a:xfrm>
            <a:off x="1136269" y="4352544"/>
            <a:ext cx="844613" cy="429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numero diapositiva 1"/>
          <p:cNvSpPr>
            <a:spLocks noGrp="1"/>
          </p:cNvSpPr>
          <p:nvPr>
            <p:ph type="sldNum" sz="quarter" idx="12"/>
          </p:nvPr>
        </p:nvSpPr>
        <p:spPr/>
        <p:txBody>
          <a:bodyPr/>
          <a:lstStyle/>
          <a:p>
            <a:fld id="{B061ACB1-BBF0-44C7-9C09-9E49CD0809BD}" type="slidenum">
              <a:rPr lang="it-IT" smtClean="0"/>
              <a:t>15</a:t>
            </a:fld>
            <a:endParaRPr lang="it-IT"/>
          </a:p>
        </p:txBody>
      </p:sp>
    </p:spTree>
    <p:extLst>
      <p:ext uri="{BB962C8B-B14F-4D97-AF65-F5344CB8AC3E}">
        <p14:creationId xmlns:p14="http://schemas.microsoft.com/office/powerpoint/2010/main" val="120117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703259" y="1375285"/>
            <a:ext cx="6096000" cy="2308324"/>
          </a:xfrm>
          <a:prstGeom prst="rect">
            <a:avLst/>
          </a:prstGeom>
          <a:solidFill>
            <a:srgbClr val="FFC000"/>
          </a:solidFill>
        </p:spPr>
        <p:txBody>
          <a:bodyPr>
            <a:spAutoFit/>
          </a:bodyPr>
          <a:lstStyle/>
          <a:p>
            <a:pPr algn="just"/>
            <a:r>
              <a:rPr lang="it-IT" b="1" u="sng" dirty="0" smtClean="0">
                <a:solidFill>
                  <a:srgbClr val="002060"/>
                </a:solidFill>
              </a:rPr>
              <a:t>Circa il giudizio di liceità</a:t>
            </a:r>
            <a:r>
              <a:rPr lang="it-IT" b="1" dirty="0" smtClean="0">
                <a:solidFill>
                  <a:srgbClr val="002060"/>
                </a:solidFill>
              </a:rPr>
              <a:t>, la Corte di Appello di Bari del 28 marzo 1952, pur in una sentenza alquanto ‘datata’ (ma mai contraddetta da altra giurisprudenza successiva di segno contrario), ebbe a stabilire che “ ..i coeredi possono formare di più eredità una sola massa e ripartire questa nelle proporzioni in cui sono rispettivamente eredi, in quanto tale atto non è contrario alla legge, al buon costume e all’ordine pubblico, ed evita il dispendio di più divisioni…”. </a:t>
            </a:r>
          </a:p>
        </p:txBody>
      </p:sp>
      <p:sp>
        <p:nvSpPr>
          <p:cNvPr id="4" name="Freccia a destra 3"/>
          <p:cNvSpPr/>
          <p:nvPr/>
        </p:nvSpPr>
        <p:spPr>
          <a:xfrm>
            <a:off x="1136270" y="1456134"/>
            <a:ext cx="844613" cy="409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2703259" y="3874264"/>
            <a:ext cx="6089904" cy="2031325"/>
          </a:xfrm>
          <a:prstGeom prst="rect">
            <a:avLst/>
          </a:prstGeom>
          <a:solidFill>
            <a:srgbClr val="FFC000"/>
          </a:solidFill>
        </p:spPr>
        <p:txBody>
          <a:bodyPr wrap="square" rtlCol="0">
            <a:spAutoFit/>
          </a:bodyPr>
          <a:lstStyle/>
          <a:p>
            <a:pPr algn="just"/>
            <a:r>
              <a:rPr lang="it-IT" b="1" u="sng" dirty="0" smtClean="0">
                <a:solidFill>
                  <a:srgbClr val="002060"/>
                </a:solidFill>
              </a:rPr>
              <a:t>Circa il giudizio di non abusività fiscale - </a:t>
            </a:r>
            <a:r>
              <a:rPr lang="it-IT" b="1" dirty="0" smtClean="0">
                <a:solidFill>
                  <a:srgbClr val="002060"/>
                </a:solidFill>
              </a:rPr>
              <a:t>a parte la valorizzazione della sua funzione ‘necessaria’ come attribuita all’istituto dai Giudici della Suprema Corte per evitare la stipula di atti divisori con </a:t>
            </a:r>
            <a:r>
              <a:rPr lang="it-IT" b="1" dirty="0" err="1" smtClean="0">
                <a:solidFill>
                  <a:srgbClr val="002060"/>
                </a:solidFill>
              </a:rPr>
              <a:t>plurimasse</a:t>
            </a:r>
            <a:r>
              <a:rPr lang="it-IT" b="1" dirty="0" smtClean="0">
                <a:solidFill>
                  <a:srgbClr val="002060"/>
                </a:solidFill>
              </a:rPr>
              <a:t> - è da ritenere la liceità della scelta del contribuente di accedere a forme di legittimo risparmio d'imposta ex art 10-bis della legge n.212/2000 (Statuto del contribuente)</a:t>
            </a:r>
            <a:endParaRPr lang="it-IT" b="1" dirty="0">
              <a:solidFill>
                <a:srgbClr val="002060"/>
              </a:solidFill>
            </a:endParaRPr>
          </a:p>
        </p:txBody>
      </p:sp>
      <p:sp>
        <p:nvSpPr>
          <p:cNvPr id="8" name="Freccia a destra 7"/>
          <p:cNvSpPr/>
          <p:nvPr/>
        </p:nvSpPr>
        <p:spPr>
          <a:xfrm>
            <a:off x="1136269" y="4352544"/>
            <a:ext cx="844613" cy="429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numero diapositiva 1"/>
          <p:cNvSpPr>
            <a:spLocks noGrp="1"/>
          </p:cNvSpPr>
          <p:nvPr>
            <p:ph type="sldNum" sz="quarter" idx="12"/>
          </p:nvPr>
        </p:nvSpPr>
        <p:spPr/>
        <p:txBody>
          <a:bodyPr/>
          <a:lstStyle/>
          <a:p>
            <a:fld id="{B061ACB1-BBF0-44C7-9C09-9E49CD0809BD}" type="slidenum">
              <a:rPr lang="it-IT" smtClean="0"/>
              <a:t>16</a:t>
            </a:fld>
            <a:endParaRPr lang="it-IT"/>
          </a:p>
        </p:txBody>
      </p:sp>
    </p:spTree>
    <p:extLst>
      <p:ext uri="{BB962C8B-B14F-4D97-AF65-F5344CB8AC3E}">
        <p14:creationId xmlns:p14="http://schemas.microsoft.com/office/powerpoint/2010/main" val="125925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40348" y="1716411"/>
            <a:ext cx="6292756" cy="2585323"/>
          </a:xfrm>
          <a:prstGeom prst="rect">
            <a:avLst/>
          </a:prstGeom>
          <a:solidFill>
            <a:srgbClr val="FFC000"/>
          </a:solidFill>
        </p:spPr>
        <p:txBody>
          <a:bodyPr wrap="square">
            <a:spAutoFit/>
          </a:bodyPr>
          <a:lstStyle/>
          <a:p>
            <a:pPr algn="just"/>
            <a:r>
              <a:rPr lang="it-IT" b="1" dirty="0" smtClean="0">
                <a:solidFill>
                  <a:srgbClr val="002060"/>
                </a:solidFill>
              </a:rPr>
              <a:t>l’ atto costitutivo dell’unica comunione, pur avendo risvolti e profili di un nuovo ‘status’ di compartecipazione dei comunisti rispetto alle comunioni pregresse e riunificate, non ha effetti ‘traslativi’, nella sua conformazione tipica, e cioè laddove i comunisti acquisiscano, per effetto della ‘costituzione’, una quota di contitolarità sui beni 'riunificati’ in unica massa comune (già oggetto delle singole e plurime comunioni) di valore pari alla somma dei valori delle quote di cui gli stessi erano titolari nell’ambito di ogni singola comunione. </a:t>
            </a:r>
            <a:endParaRPr lang="it-IT" b="1" dirty="0">
              <a:solidFill>
                <a:srgbClr val="002060"/>
              </a:solidFill>
            </a:endParaRPr>
          </a:p>
        </p:txBody>
      </p:sp>
      <p:sp>
        <p:nvSpPr>
          <p:cNvPr id="4" name="Freccia a destra 3"/>
          <p:cNvSpPr/>
          <p:nvPr/>
        </p:nvSpPr>
        <p:spPr>
          <a:xfrm>
            <a:off x="1136269" y="1816995"/>
            <a:ext cx="844613" cy="409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a:off x="1136268" y="4663244"/>
            <a:ext cx="844613" cy="429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1362455" y="781943"/>
            <a:ext cx="9299449" cy="461665"/>
          </a:xfrm>
          <a:prstGeom prst="rect">
            <a:avLst/>
          </a:prstGeom>
          <a:solidFill>
            <a:srgbClr val="FFC000"/>
          </a:solidFill>
        </p:spPr>
        <p:txBody>
          <a:bodyPr wrap="square" rtlCol="0">
            <a:spAutoFit/>
          </a:bodyPr>
          <a:lstStyle/>
          <a:p>
            <a:pPr algn="ctr"/>
            <a:r>
              <a:rPr lang="it-IT" sz="2400" b="1" dirty="0" smtClean="0">
                <a:solidFill>
                  <a:srgbClr val="002060"/>
                </a:solidFill>
              </a:rPr>
              <a:t>Il negozio </a:t>
            </a:r>
            <a:r>
              <a:rPr lang="it-IT" sz="2400" b="1" dirty="0" err="1" smtClean="0">
                <a:solidFill>
                  <a:srgbClr val="002060"/>
                </a:solidFill>
              </a:rPr>
              <a:t>preunificatorio</a:t>
            </a:r>
            <a:r>
              <a:rPr lang="it-IT" sz="2400" b="1" dirty="0" smtClean="0">
                <a:solidFill>
                  <a:srgbClr val="002060"/>
                </a:solidFill>
              </a:rPr>
              <a:t> : sua natura giuridica ed efficacia</a:t>
            </a:r>
            <a:endParaRPr lang="it-IT" sz="2400" b="1" dirty="0">
              <a:solidFill>
                <a:srgbClr val="002060"/>
              </a:solidFill>
            </a:endParaRPr>
          </a:p>
        </p:txBody>
      </p:sp>
      <p:sp>
        <p:nvSpPr>
          <p:cNvPr id="6" name="CasellaDiTesto 5"/>
          <p:cNvSpPr txBox="1"/>
          <p:nvPr/>
        </p:nvSpPr>
        <p:spPr>
          <a:xfrm>
            <a:off x="2532888" y="4663244"/>
            <a:ext cx="6300216" cy="1569660"/>
          </a:xfrm>
          <a:prstGeom prst="rect">
            <a:avLst/>
          </a:prstGeom>
          <a:solidFill>
            <a:srgbClr val="FFC000"/>
          </a:solidFill>
        </p:spPr>
        <p:txBody>
          <a:bodyPr wrap="square" rtlCol="0">
            <a:spAutoFit/>
          </a:bodyPr>
          <a:lstStyle/>
          <a:p>
            <a:pPr algn="just"/>
            <a:r>
              <a:rPr lang="it-IT" sz="1600" b="1" dirty="0" smtClean="0">
                <a:solidFill>
                  <a:srgbClr val="002060"/>
                </a:solidFill>
              </a:rPr>
              <a:t>tale surrogazione ha parimenti luogo - senza che ciò possa smentire il contenuto dichiarativo del negozio - anche ove i compartecipi vantino diritti diversificati e non necessariamente paritari nelle singole pregresse comunioni poi riunificate, rilevando solo la rispondenza tra il valore di quei diritti e quello a ciascun compartecipe riconosciuto sulla massa riunificata (v. fattispecie </a:t>
            </a:r>
            <a:r>
              <a:rPr lang="it-IT" sz="1600" b="1" dirty="0" err="1" smtClean="0">
                <a:solidFill>
                  <a:srgbClr val="002060"/>
                </a:solidFill>
              </a:rPr>
              <a:t>Risp</a:t>
            </a:r>
            <a:r>
              <a:rPr lang="it-IT" sz="1600" b="1" dirty="0" smtClean="0">
                <a:solidFill>
                  <a:srgbClr val="002060"/>
                </a:solidFill>
              </a:rPr>
              <a:t>. </a:t>
            </a:r>
            <a:r>
              <a:rPr lang="it-IT" sz="1600" b="1" dirty="0" err="1" smtClean="0">
                <a:solidFill>
                  <a:srgbClr val="002060"/>
                </a:solidFill>
              </a:rPr>
              <a:t>int</a:t>
            </a:r>
            <a:r>
              <a:rPr lang="it-IT" sz="1600" b="1" dirty="0" smtClean="0">
                <a:solidFill>
                  <a:srgbClr val="002060"/>
                </a:solidFill>
              </a:rPr>
              <a:t>. n.526/2019)</a:t>
            </a:r>
            <a:endParaRPr lang="it-IT" sz="1600" b="1" dirty="0">
              <a:solidFill>
                <a:srgbClr val="002060"/>
              </a:solidFill>
            </a:endParaRPr>
          </a:p>
        </p:txBody>
      </p:sp>
      <p:sp>
        <p:nvSpPr>
          <p:cNvPr id="7" name="Segnaposto numero diapositiva 6"/>
          <p:cNvSpPr>
            <a:spLocks noGrp="1"/>
          </p:cNvSpPr>
          <p:nvPr>
            <p:ph type="sldNum" sz="quarter" idx="12"/>
          </p:nvPr>
        </p:nvSpPr>
        <p:spPr/>
        <p:txBody>
          <a:bodyPr/>
          <a:lstStyle/>
          <a:p>
            <a:fld id="{B061ACB1-BBF0-44C7-9C09-9E49CD0809BD}" type="slidenum">
              <a:rPr lang="it-IT" smtClean="0"/>
              <a:t>17</a:t>
            </a:fld>
            <a:endParaRPr lang="it-IT"/>
          </a:p>
        </p:txBody>
      </p:sp>
    </p:spTree>
    <p:extLst>
      <p:ext uri="{BB962C8B-B14F-4D97-AF65-F5344CB8AC3E}">
        <p14:creationId xmlns:p14="http://schemas.microsoft.com/office/powerpoint/2010/main" val="59367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965540"/>
          </a:xfrm>
          <a:solidFill>
            <a:schemeClr val="accent6"/>
          </a:solidFill>
        </p:spPr>
        <p:txBody>
          <a:bodyPr>
            <a:normAutofit/>
          </a:bodyPr>
          <a:lstStyle/>
          <a:p>
            <a:r>
              <a:rPr lang="it-IT" sz="3600" b="1" dirty="0" smtClean="0"/>
              <a:t>Le ricadute </a:t>
            </a:r>
            <a:r>
              <a:rPr lang="it-IT" sz="3600" b="1" dirty="0" err="1" smtClean="0"/>
              <a:t>qualificatorie</a:t>
            </a:r>
            <a:r>
              <a:rPr lang="it-IT" sz="3600" b="1" dirty="0" smtClean="0"/>
              <a:t> sul trattamento  fiscale </a:t>
            </a:r>
            <a:endParaRPr lang="it-IT" sz="3600" b="1" dirty="0"/>
          </a:p>
        </p:txBody>
      </p:sp>
      <p:sp>
        <p:nvSpPr>
          <p:cNvPr id="3" name="Segnaposto contenuto 2"/>
          <p:cNvSpPr>
            <a:spLocks noGrp="1"/>
          </p:cNvSpPr>
          <p:nvPr>
            <p:ph sz="half" idx="1"/>
          </p:nvPr>
        </p:nvSpPr>
        <p:spPr>
          <a:solidFill>
            <a:srgbClr val="FFC000"/>
          </a:solidFill>
          <a:ln>
            <a:solidFill>
              <a:schemeClr val="accent2"/>
            </a:solidFill>
          </a:ln>
        </p:spPr>
        <p:txBody>
          <a:bodyPr>
            <a:normAutofit fontScale="92500"/>
          </a:bodyPr>
          <a:lstStyle/>
          <a:p>
            <a:pPr algn="just"/>
            <a:r>
              <a:rPr lang="it-IT" b="1" dirty="0">
                <a:solidFill>
                  <a:srgbClr val="002060"/>
                </a:solidFill>
              </a:rPr>
              <a:t>La diversa ricomposizione in ‘unicum’ delle quote di titolarità dei compartecipi nelle distinte comunioni non determina un ‘accrescimento patrimoniale’, indice di una differenziata capacità contributiva dei comunisti, prima e dopo la ‘costituzione’ dell’unica massa comune</a:t>
            </a:r>
          </a:p>
        </p:txBody>
      </p:sp>
      <p:sp>
        <p:nvSpPr>
          <p:cNvPr id="6" name="Segnaposto contenuto 5"/>
          <p:cNvSpPr>
            <a:spLocks noGrp="1"/>
          </p:cNvSpPr>
          <p:nvPr>
            <p:ph sz="half" idx="2"/>
          </p:nvPr>
        </p:nvSpPr>
        <p:spPr>
          <a:solidFill>
            <a:srgbClr val="FFC000"/>
          </a:solidFill>
        </p:spPr>
        <p:txBody>
          <a:bodyPr>
            <a:normAutofit fontScale="92500"/>
          </a:bodyPr>
          <a:lstStyle/>
          <a:p>
            <a:pPr algn="just"/>
            <a:r>
              <a:rPr lang="it-IT" b="1" dirty="0" smtClean="0">
                <a:solidFill>
                  <a:srgbClr val="002060"/>
                </a:solidFill>
              </a:rPr>
              <a:t>La fattispecie </a:t>
            </a:r>
            <a:r>
              <a:rPr lang="it-IT" b="1" dirty="0">
                <a:solidFill>
                  <a:srgbClr val="002060"/>
                </a:solidFill>
              </a:rPr>
              <a:t>di cui si discorre </a:t>
            </a:r>
            <a:r>
              <a:rPr lang="it-IT" b="1" dirty="0" smtClean="0">
                <a:solidFill>
                  <a:srgbClr val="002060"/>
                </a:solidFill>
              </a:rPr>
              <a:t>non si colloca nell’ambito </a:t>
            </a:r>
            <a:r>
              <a:rPr lang="it-IT" b="1" dirty="0">
                <a:solidFill>
                  <a:srgbClr val="002060"/>
                </a:solidFill>
              </a:rPr>
              <a:t>dello ‘scambio’ e resta solo enunciata la ‘dichiarazione’ di una situazione di contitolarità ricondotta ad unità massiva, senza alcuna alterazione in eccesso o in difetto degli equilibri patrimoniali antecedenti. </a:t>
            </a:r>
          </a:p>
        </p:txBody>
      </p:sp>
      <p:sp>
        <p:nvSpPr>
          <p:cNvPr id="7" name="Segnaposto numero diapositiva 6"/>
          <p:cNvSpPr>
            <a:spLocks noGrp="1"/>
          </p:cNvSpPr>
          <p:nvPr>
            <p:ph type="sldNum" sz="quarter" idx="12"/>
          </p:nvPr>
        </p:nvSpPr>
        <p:spPr/>
        <p:txBody>
          <a:bodyPr/>
          <a:lstStyle/>
          <a:p>
            <a:fld id="{B061ACB1-BBF0-44C7-9C09-9E49CD0809BD}" type="slidenum">
              <a:rPr lang="it-IT" smtClean="0"/>
              <a:t>18</a:t>
            </a:fld>
            <a:endParaRPr lang="it-IT"/>
          </a:p>
        </p:txBody>
      </p:sp>
    </p:spTree>
    <p:extLst>
      <p:ext uri="{BB962C8B-B14F-4D97-AF65-F5344CB8AC3E}">
        <p14:creationId xmlns:p14="http://schemas.microsoft.com/office/powerpoint/2010/main" val="94760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1000" fill="hold"/>
                                        <p:tgtEl>
                                          <p:spTgt spid="3">
                                            <p:bg/>
                                          </p:spTgt>
                                        </p:tgtEl>
                                        <p:attrNameLst>
                                          <p:attrName>ppt_w</p:attrName>
                                        </p:attrNameLst>
                                      </p:cBhvr>
                                      <p:tavLst>
                                        <p:tav tm="0">
                                          <p:val>
                                            <p:fltVal val="0"/>
                                          </p:val>
                                        </p:tav>
                                        <p:tav tm="100000">
                                          <p:val>
                                            <p:strVal val="#ppt_w"/>
                                          </p:val>
                                        </p:tav>
                                      </p:tavLst>
                                    </p:anim>
                                    <p:anim calcmode="lin" valueType="num">
                                      <p:cBhvr>
                                        <p:cTn id="14" dur="1000" fill="hold"/>
                                        <p:tgtEl>
                                          <p:spTgt spid="3">
                                            <p:bg/>
                                          </p:spTgt>
                                        </p:tgtEl>
                                        <p:attrNameLst>
                                          <p:attrName>ppt_h</p:attrName>
                                        </p:attrNameLst>
                                      </p:cBhvr>
                                      <p:tavLst>
                                        <p:tav tm="0">
                                          <p:val>
                                            <p:fltVal val="0"/>
                                          </p:val>
                                        </p:tav>
                                        <p:tav tm="100000">
                                          <p:val>
                                            <p:strVal val="#ppt_h"/>
                                          </p:val>
                                        </p:tav>
                                      </p:tavLst>
                                    </p:anim>
                                    <p:anim calcmode="lin" valueType="num">
                                      <p:cBhvr>
                                        <p:cTn id="15" dur="1000" fill="hold"/>
                                        <p:tgtEl>
                                          <p:spTgt spid="3">
                                            <p:bg/>
                                          </p:spTgt>
                                        </p:tgtEl>
                                        <p:attrNameLst>
                                          <p:attrName>style.rotation</p:attrName>
                                        </p:attrNameLst>
                                      </p:cBhvr>
                                      <p:tavLst>
                                        <p:tav tm="0">
                                          <p:val>
                                            <p:fltVal val="90"/>
                                          </p:val>
                                        </p:tav>
                                        <p:tav tm="100000">
                                          <p:val>
                                            <p:fltVal val="0"/>
                                          </p:val>
                                        </p:tav>
                                      </p:tavLst>
                                    </p:anim>
                                    <p:animEffect transition="in" filter="fade">
                                      <p:cBhvr>
                                        <p:cTn id="16" dur="1000"/>
                                        <p:tgtEl>
                                          <p:spTgt spid="3">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 calcmode="lin" valueType="num">
                                      <p:cBhvr>
                                        <p:cTn id="27" dur="1000" fill="hold"/>
                                        <p:tgtEl>
                                          <p:spTgt spid="6">
                                            <p:bg/>
                                          </p:spTgt>
                                        </p:tgtEl>
                                        <p:attrNameLst>
                                          <p:attrName>ppt_w</p:attrName>
                                        </p:attrNameLst>
                                      </p:cBhvr>
                                      <p:tavLst>
                                        <p:tav tm="0">
                                          <p:val>
                                            <p:fltVal val="0"/>
                                          </p:val>
                                        </p:tav>
                                        <p:tav tm="100000">
                                          <p:val>
                                            <p:strVal val="#ppt_w"/>
                                          </p:val>
                                        </p:tav>
                                      </p:tavLst>
                                    </p:anim>
                                    <p:anim calcmode="lin" valueType="num">
                                      <p:cBhvr>
                                        <p:cTn id="28" dur="1000" fill="hold"/>
                                        <p:tgtEl>
                                          <p:spTgt spid="6">
                                            <p:bg/>
                                          </p:spTgt>
                                        </p:tgtEl>
                                        <p:attrNameLst>
                                          <p:attrName>ppt_h</p:attrName>
                                        </p:attrNameLst>
                                      </p:cBhvr>
                                      <p:tavLst>
                                        <p:tav tm="0">
                                          <p:val>
                                            <p:fltVal val="0"/>
                                          </p:val>
                                        </p:tav>
                                        <p:tav tm="100000">
                                          <p:val>
                                            <p:strVal val="#ppt_h"/>
                                          </p:val>
                                        </p:tav>
                                      </p:tavLst>
                                    </p:anim>
                                    <p:anim calcmode="lin" valueType="num">
                                      <p:cBhvr>
                                        <p:cTn id="29" dur="1000" fill="hold"/>
                                        <p:tgtEl>
                                          <p:spTgt spid="6">
                                            <p:bg/>
                                          </p:spTgt>
                                        </p:tgtEl>
                                        <p:attrNameLst>
                                          <p:attrName>style.rotation</p:attrName>
                                        </p:attrNameLst>
                                      </p:cBhvr>
                                      <p:tavLst>
                                        <p:tav tm="0">
                                          <p:val>
                                            <p:fltVal val="90"/>
                                          </p:val>
                                        </p:tav>
                                        <p:tav tm="100000">
                                          <p:val>
                                            <p:fltVal val="0"/>
                                          </p:val>
                                        </p:tav>
                                      </p:tavLst>
                                    </p:anim>
                                    <p:animEffect transition="in" filter="fade">
                                      <p:cBhvr>
                                        <p:cTn id="30" dur="1000"/>
                                        <p:tgtEl>
                                          <p:spTgt spid="6">
                                            <p:bg/>
                                          </p:spTgt>
                                        </p:tgtEl>
                                      </p:cBhvr>
                                    </p:animEffect>
                                  </p:childTnLst>
                                </p:cTn>
                              </p:par>
                            </p:childTnLst>
                          </p:cTn>
                        </p:par>
                        <p:par>
                          <p:cTn id="31" fill="hold">
                            <p:stCondLst>
                              <p:cond delay="1000"/>
                            </p:stCondLst>
                            <p:childTnLst>
                              <p:par>
                                <p:cTn id="32" presetID="31" presetClass="entr" presetSubtype="0" fill="hold" grpId="0" nodeType="after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 calcmode="lin" valueType="num">
                                      <p:cBhvr>
                                        <p:cTn id="3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6"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965540"/>
          </a:xfrm>
          <a:solidFill>
            <a:schemeClr val="accent6"/>
          </a:solidFill>
        </p:spPr>
        <p:txBody>
          <a:bodyPr>
            <a:normAutofit/>
          </a:bodyPr>
          <a:lstStyle/>
          <a:p>
            <a:r>
              <a:rPr lang="it-IT" sz="3600" b="1" dirty="0" smtClean="0"/>
              <a:t>Le ricadute </a:t>
            </a:r>
            <a:r>
              <a:rPr lang="it-IT" sz="3600" b="1" dirty="0" err="1" smtClean="0"/>
              <a:t>qualificatorie</a:t>
            </a:r>
            <a:r>
              <a:rPr lang="it-IT" sz="3600" b="1" dirty="0" smtClean="0"/>
              <a:t> sul trattamento  fiscale </a:t>
            </a:r>
            <a:endParaRPr lang="it-IT" sz="3600" b="1" dirty="0"/>
          </a:p>
        </p:txBody>
      </p:sp>
      <p:sp>
        <p:nvSpPr>
          <p:cNvPr id="3" name="Segnaposto contenuto 2"/>
          <p:cNvSpPr>
            <a:spLocks noGrp="1"/>
          </p:cNvSpPr>
          <p:nvPr>
            <p:ph sz="half" idx="1"/>
          </p:nvPr>
        </p:nvSpPr>
        <p:spPr>
          <a:solidFill>
            <a:srgbClr val="FFC000"/>
          </a:solidFill>
          <a:ln>
            <a:solidFill>
              <a:schemeClr val="accent2"/>
            </a:solidFill>
          </a:ln>
        </p:spPr>
        <p:txBody>
          <a:bodyPr>
            <a:normAutofit fontScale="70000" lnSpcReduction="20000"/>
          </a:bodyPr>
          <a:lstStyle/>
          <a:p>
            <a:pPr algn="just"/>
            <a:r>
              <a:rPr lang="it-IT" b="1" dirty="0">
                <a:solidFill>
                  <a:srgbClr val="002060"/>
                </a:solidFill>
              </a:rPr>
              <a:t>gli atti di ‘natura’ dichiarativa di cui </a:t>
            </a:r>
            <a:r>
              <a:rPr lang="it-IT" b="1" dirty="0" smtClean="0">
                <a:solidFill>
                  <a:srgbClr val="002060"/>
                </a:solidFill>
              </a:rPr>
              <a:t>all’ </a:t>
            </a:r>
            <a:r>
              <a:rPr lang="it-IT" b="1" dirty="0">
                <a:solidFill>
                  <a:srgbClr val="002060"/>
                </a:solidFill>
              </a:rPr>
              <a:t>art. 3 della </a:t>
            </a:r>
            <a:r>
              <a:rPr lang="it-IT" b="1" dirty="0" smtClean="0">
                <a:solidFill>
                  <a:srgbClr val="002060"/>
                </a:solidFill>
              </a:rPr>
              <a:t>Tariffa </a:t>
            </a:r>
            <a:r>
              <a:rPr lang="it-IT" b="1" dirty="0">
                <a:solidFill>
                  <a:srgbClr val="002060"/>
                </a:solidFill>
              </a:rPr>
              <a:t>non sono quelli meramente ricognitivi o accertativi di una situazione giuridica preesistente  (che come </a:t>
            </a:r>
            <a:r>
              <a:rPr lang="it-IT" b="1" dirty="0" smtClean="0">
                <a:solidFill>
                  <a:srgbClr val="002060"/>
                </a:solidFill>
              </a:rPr>
              <a:t>tali </a:t>
            </a:r>
            <a:r>
              <a:rPr lang="it-IT" b="1" dirty="0">
                <a:solidFill>
                  <a:srgbClr val="002060"/>
                </a:solidFill>
              </a:rPr>
              <a:t>rientrerebbero non nell’art. 3, ma nell’art. 11 della </a:t>
            </a:r>
            <a:r>
              <a:rPr lang="it-IT" b="1" dirty="0" smtClean="0">
                <a:solidFill>
                  <a:srgbClr val="002060"/>
                </a:solidFill>
              </a:rPr>
              <a:t>Tariffa) </a:t>
            </a:r>
            <a:endParaRPr lang="it-IT" b="1" dirty="0">
              <a:solidFill>
                <a:srgbClr val="002060"/>
              </a:solidFill>
            </a:endParaRPr>
          </a:p>
        </p:txBody>
      </p:sp>
      <p:sp>
        <p:nvSpPr>
          <p:cNvPr id="6" name="Segnaposto contenuto 5"/>
          <p:cNvSpPr>
            <a:spLocks noGrp="1"/>
          </p:cNvSpPr>
          <p:nvPr>
            <p:ph sz="half" idx="2"/>
          </p:nvPr>
        </p:nvSpPr>
        <p:spPr>
          <a:solidFill>
            <a:srgbClr val="FFC000"/>
          </a:solidFill>
        </p:spPr>
        <p:txBody>
          <a:bodyPr>
            <a:normAutofit fontScale="70000" lnSpcReduction="20000"/>
          </a:bodyPr>
          <a:lstStyle/>
          <a:p>
            <a:pPr algn="just"/>
            <a:r>
              <a:rPr lang="it-IT" b="1" dirty="0">
                <a:solidFill>
                  <a:srgbClr val="002060"/>
                </a:solidFill>
              </a:rPr>
              <a:t>quanto piuttosto gli atti «che determina[no] un effetto di specificazione o determinazione del contenuto della situazione giuridica», se è vero – come autorevolmente chiarito in dottrina dal </a:t>
            </a:r>
            <a:r>
              <a:rPr lang="it-IT" b="1" dirty="0" smtClean="0">
                <a:solidFill>
                  <a:srgbClr val="002060"/>
                </a:solidFill>
              </a:rPr>
              <a:t>prof. Falzea </a:t>
            </a:r>
            <a:r>
              <a:rPr lang="it-IT" b="1" dirty="0">
                <a:solidFill>
                  <a:srgbClr val="002060"/>
                </a:solidFill>
              </a:rPr>
              <a:t>– che gli atti di natura dichiarativa “non determinano mai una modificazione degli elementi strutturali o del contenuto sostanziale della situazione giuridica”, ma </a:t>
            </a:r>
            <a:r>
              <a:rPr lang="it-IT" b="1" u="sng" dirty="0">
                <a:solidFill>
                  <a:srgbClr val="002060"/>
                </a:solidFill>
              </a:rPr>
              <a:t>possono comunque produrre una modificazione di una situazione giuridica preesistente;</a:t>
            </a:r>
            <a:r>
              <a:rPr lang="it-IT" b="1" dirty="0">
                <a:solidFill>
                  <a:srgbClr val="002060"/>
                </a:solidFill>
              </a:rPr>
              <a:t> il che è proprio quanto si verifica e connota la fattispecie costitutiva dell’unica comunione.</a:t>
            </a:r>
          </a:p>
        </p:txBody>
      </p:sp>
      <p:sp>
        <p:nvSpPr>
          <p:cNvPr id="4" name="Segnaposto numero diapositiva 3"/>
          <p:cNvSpPr>
            <a:spLocks noGrp="1"/>
          </p:cNvSpPr>
          <p:nvPr>
            <p:ph type="sldNum" sz="quarter" idx="12"/>
          </p:nvPr>
        </p:nvSpPr>
        <p:spPr/>
        <p:txBody>
          <a:bodyPr/>
          <a:lstStyle/>
          <a:p>
            <a:fld id="{B061ACB1-BBF0-44C7-9C09-9E49CD0809BD}" type="slidenum">
              <a:rPr lang="it-IT" smtClean="0"/>
              <a:t>19</a:t>
            </a:fld>
            <a:endParaRPr lang="it-IT"/>
          </a:p>
        </p:txBody>
      </p:sp>
    </p:spTree>
    <p:extLst>
      <p:ext uri="{BB962C8B-B14F-4D97-AF65-F5344CB8AC3E}">
        <p14:creationId xmlns:p14="http://schemas.microsoft.com/office/powerpoint/2010/main" val="189465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1000" fill="hold"/>
                                        <p:tgtEl>
                                          <p:spTgt spid="3">
                                            <p:bg/>
                                          </p:spTgt>
                                        </p:tgtEl>
                                        <p:attrNameLst>
                                          <p:attrName>ppt_w</p:attrName>
                                        </p:attrNameLst>
                                      </p:cBhvr>
                                      <p:tavLst>
                                        <p:tav tm="0">
                                          <p:val>
                                            <p:fltVal val="0"/>
                                          </p:val>
                                        </p:tav>
                                        <p:tav tm="100000">
                                          <p:val>
                                            <p:strVal val="#ppt_w"/>
                                          </p:val>
                                        </p:tav>
                                      </p:tavLst>
                                    </p:anim>
                                    <p:anim calcmode="lin" valueType="num">
                                      <p:cBhvr>
                                        <p:cTn id="14" dur="1000" fill="hold"/>
                                        <p:tgtEl>
                                          <p:spTgt spid="3">
                                            <p:bg/>
                                          </p:spTgt>
                                        </p:tgtEl>
                                        <p:attrNameLst>
                                          <p:attrName>ppt_h</p:attrName>
                                        </p:attrNameLst>
                                      </p:cBhvr>
                                      <p:tavLst>
                                        <p:tav tm="0">
                                          <p:val>
                                            <p:fltVal val="0"/>
                                          </p:val>
                                        </p:tav>
                                        <p:tav tm="100000">
                                          <p:val>
                                            <p:strVal val="#ppt_h"/>
                                          </p:val>
                                        </p:tav>
                                      </p:tavLst>
                                    </p:anim>
                                    <p:anim calcmode="lin" valueType="num">
                                      <p:cBhvr>
                                        <p:cTn id="15" dur="1000" fill="hold"/>
                                        <p:tgtEl>
                                          <p:spTgt spid="3">
                                            <p:bg/>
                                          </p:spTgt>
                                        </p:tgtEl>
                                        <p:attrNameLst>
                                          <p:attrName>style.rotation</p:attrName>
                                        </p:attrNameLst>
                                      </p:cBhvr>
                                      <p:tavLst>
                                        <p:tav tm="0">
                                          <p:val>
                                            <p:fltVal val="90"/>
                                          </p:val>
                                        </p:tav>
                                        <p:tav tm="100000">
                                          <p:val>
                                            <p:fltVal val="0"/>
                                          </p:val>
                                        </p:tav>
                                      </p:tavLst>
                                    </p:anim>
                                    <p:animEffect transition="in" filter="fade">
                                      <p:cBhvr>
                                        <p:cTn id="16" dur="1000"/>
                                        <p:tgtEl>
                                          <p:spTgt spid="3">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bg/>
                                          </p:spTgt>
                                        </p:tgtEl>
                                        <p:attrNameLst>
                                          <p:attrName>style.visibility</p:attrName>
                                        </p:attrNameLst>
                                      </p:cBhvr>
                                      <p:to>
                                        <p:strVal val="visible"/>
                                      </p:to>
                                    </p:set>
                                    <p:anim calcmode="lin" valueType="num">
                                      <p:cBhvr>
                                        <p:cTn id="25" dur="1000" fill="hold"/>
                                        <p:tgtEl>
                                          <p:spTgt spid="6">
                                            <p:bg/>
                                          </p:spTgt>
                                        </p:tgtEl>
                                        <p:attrNameLst>
                                          <p:attrName>ppt_w</p:attrName>
                                        </p:attrNameLst>
                                      </p:cBhvr>
                                      <p:tavLst>
                                        <p:tav tm="0">
                                          <p:val>
                                            <p:fltVal val="0"/>
                                          </p:val>
                                        </p:tav>
                                        <p:tav tm="100000">
                                          <p:val>
                                            <p:strVal val="#ppt_w"/>
                                          </p:val>
                                        </p:tav>
                                      </p:tavLst>
                                    </p:anim>
                                    <p:anim calcmode="lin" valueType="num">
                                      <p:cBhvr>
                                        <p:cTn id="26" dur="1000" fill="hold"/>
                                        <p:tgtEl>
                                          <p:spTgt spid="6">
                                            <p:bg/>
                                          </p:spTgt>
                                        </p:tgtEl>
                                        <p:attrNameLst>
                                          <p:attrName>ppt_h</p:attrName>
                                        </p:attrNameLst>
                                      </p:cBhvr>
                                      <p:tavLst>
                                        <p:tav tm="0">
                                          <p:val>
                                            <p:fltVal val="0"/>
                                          </p:val>
                                        </p:tav>
                                        <p:tav tm="100000">
                                          <p:val>
                                            <p:strVal val="#ppt_h"/>
                                          </p:val>
                                        </p:tav>
                                      </p:tavLst>
                                    </p:anim>
                                    <p:anim calcmode="lin" valueType="num">
                                      <p:cBhvr>
                                        <p:cTn id="27" dur="1000" fill="hold"/>
                                        <p:tgtEl>
                                          <p:spTgt spid="6">
                                            <p:bg/>
                                          </p:spTgt>
                                        </p:tgtEl>
                                        <p:attrNameLst>
                                          <p:attrName>style.rotation</p:attrName>
                                        </p:attrNameLst>
                                      </p:cBhvr>
                                      <p:tavLst>
                                        <p:tav tm="0">
                                          <p:val>
                                            <p:fltVal val="90"/>
                                          </p:val>
                                        </p:tav>
                                        <p:tav tm="100000">
                                          <p:val>
                                            <p:fltVal val="0"/>
                                          </p:val>
                                        </p:tav>
                                      </p:tavLst>
                                    </p:anim>
                                    <p:animEffect transition="in" filter="fade">
                                      <p:cBhvr>
                                        <p:cTn id="28" dur="1000"/>
                                        <p:tgtEl>
                                          <p:spTgt spid="6">
                                            <p:bg/>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6"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solidFill>
        </p:spPr>
        <p:txBody>
          <a:bodyPr>
            <a:normAutofit fontScale="90000"/>
          </a:bodyPr>
          <a:lstStyle/>
          <a:p>
            <a:r>
              <a:rPr lang="it-IT" b="1" dirty="0" smtClean="0"/>
              <a:t>Risposta ad interpello n.526 </a:t>
            </a:r>
            <a:br>
              <a:rPr lang="it-IT" b="1" dirty="0" smtClean="0"/>
            </a:br>
            <a:r>
              <a:rPr lang="it-IT" b="1" dirty="0" smtClean="0"/>
              <a:t>del 13 dicembre 2019</a:t>
            </a:r>
            <a:endParaRPr lang="it-IT" b="1" dirty="0"/>
          </a:p>
        </p:txBody>
      </p:sp>
      <p:sp>
        <p:nvSpPr>
          <p:cNvPr id="3" name="Segnaposto contenuto 2"/>
          <p:cNvSpPr>
            <a:spLocks noGrp="1"/>
          </p:cNvSpPr>
          <p:nvPr>
            <p:ph sz="half" idx="1"/>
          </p:nvPr>
        </p:nvSpPr>
        <p:spPr>
          <a:solidFill>
            <a:srgbClr val="FFC000"/>
          </a:solidFill>
          <a:ln>
            <a:solidFill>
              <a:schemeClr val="accent2"/>
            </a:solidFill>
          </a:ln>
        </p:spPr>
        <p:txBody>
          <a:bodyPr>
            <a:normAutofit fontScale="92500" lnSpcReduction="10000"/>
          </a:bodyPr>
          <a:lstStyle/>
          <a:p>
            <a:pPr algn="just"/>
            <a:r>
              <a:rPr lang="it-IT" b="1" dirty="0" smtClean="0">
                <a:solidFill>
                  <a:srgbClr val="002060"/>
                </a:solidFill>
              </a:rPr>
              <a:t>costituisce </a:t>
            </a:r>
            <a:r>
              <a:rPr lang="it-IT" b="1" dirty="0">
                <a:solidFill>
                  <a:srgbClr val="002060"/>
                </a:solidFill>
              </a:rPr>
              <a:t>una prima ed importante presa di posizione sul regime fiscale applicabile al contratto di 'messa in comunione' (o di costituzione di comunione), talora definito anche con l'espressione 'negozio </a:t>
            </a:r>
            <a:r>
              <a:rPr lang="it-IT" b="1" dirty="0" err="1">
                <a:solidFill>
                  <a:srgbClr val="002060"/>
                </a:solidFill>
              </a:rPr>
              <a:t>preunificatorio</a:t>
            </a:r>
            <a:r>
              <a:rPr lang="it-IT" dirty="0">
                <a:solidFill>
                  <a:schemeClr val="accent2"/>
                </a:solidFill>
              </a:rPr>
              <a:t>'</a:t>
            </a:r>
          </a:p>
        </p:txBody>
      </p:sp>
      <p:sp>
        <p:nvSpPr>
          <p:cNvPr id="4" name="Segnaposto contenuto 3"/>
          <p:cNvSpPr>
            <a:spLocks noGrp="1"/>
          </p:cNvSpPr>
          <p:nvPr>
            <p:ph sz="half" idx="2"/>
          </p:nvPr>
        </p:nvSpPr>
        <p:spPr>
          <a:solidFill>
            <a:srgbClr val="FFC000"/>
          </a:solidFill>
        </p:spPr>
        <p:txBody>
          <a:bodyPr>
            <a:normAutofit fontScale="92500" lnSpcReduction="10000"/>
          </a:bodyPr>
          <a:lstStyle/>
          <a:p>
            <a:pPr algn="just"/>
            <a:r>
              <a:rPr lang="it-IT" b="1" dirty="0" smtClean="0">
                <a:solidFill>
                  <a:srgbClr val="002060"/>
                </a:solidFill>
              </a:rPr>
              <a:t>due </a:t>
            </a:r>
            <a:r>
              <a:rPr lang="it-IT" b="1" dirty="0">
                <a:solidFill>
                  <a:srgbClr val="002060"/>
                </a:solidFill>
              </a:rPr>
              <a:t>comunioni derivanti da due titoli diversi (originariamente formatesi in relazione a due aree edificabili, di diversa superficie tra loro, con sovrastanti manufatti successivamente demoliti e poi, dopo la fusione catastale, utilizzate per la edificazione di un unico edificio composto da quattro diverse unità immobiliari)</a:t>
            </a:r>
          </a:p>
        </p:txBody>
      </p:sp>
      <p:sp>
        <p:nvSpPr>
          <p:cNvPr id="5" name="Segnaposto numero diapositiva 4"/>
          <p:cNvSpPr>
            <a:spLocks noGrp="1"/>
          </p:cNvSpPr>
          <p:nvPr>
            <p:ph type="sldNum" sz="quarter" idx="12"/>
          </p:nvPr>
        </p:nvSpPr>
        <p:spPr/>
        <p:txBody>
          <a:bodyPr/>
          <a:lstStyle/>
          <a:p>
            <a:fld id="{B061ACB1-BBF0-44C7-9C09-9E49CD0809BD}" type="slidenum">
              <a:rPr lang="it-IT" smtClean="0"/>
              <a:t>2</a:t>
            </a:fld>
            <a:endParaRPr lang="it-IT"/>
          </a:p>
        </p:txBody>
      </p:sp>
    </p:spTree>
    <p:extLst>
      <p:ext uri="{BB962C8B-B14F-4D97-AF65-F5344CB8AC3E}">
        <p14:creationId xmlns:p14="http://schemas.microsoft.com/office/powerpoint/2010/main" val="157751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1000" fill="hold"/>
                                        <p:tgtEl>
                                          <p:spTgt spid="3">
                                            <p:bg/>
                                          </p:spTgt>
                                        </p:tgtEl>
                                        <p:attrNameLst>
                                          <p:attrName>ppt_w</p:attrName>
                                        </p:attrNameLst>
                                      </p:cBhvr>
                                      <p:tavLst>
                                        <p:tav tm="0">
                                          <p:val>
                                            <p:fltVal val="0"/>
                                          </p:val>
                                        </p:tav>
                                        <p:tav tm="100000">
                                          <p:val>
                                            <p:strVal val="#ppt_w"/>
                                          </p:val>
                                        </p:tav>
                                      </p:tavLst>
                                    </p:anim>
                                    <p:anim calcmode="lin" valueType="num">
                                      <p:cBhvr>
                                        <p:cTn id="14" dur="1000" fill="hold"/>
                                        <p:tgtEl>
                                          <p:spTgt spid="3">
                                            <p:bg/>
                                          </p:spTgt>
                                        </p:tgtEl>
                                        <p:attrNameLst>
                                          <p:attrName>ppt_h</p:attrName>
                                        </p:attrNameLst>
                                      </p:cBhvr>
                                      <p:tavLst>
                                        <p:tav tm="0">
                                          <p:val>
                                            <p:fltVal val="0"/>
                                          </p:val>
                                        </p:tav>
                                        <p:tav tm="100000">
                                          <p:val>
                                            <p:strVal val="#ppt_h"/>
                                          </p:val>
                                        </p:tav>
                                      </p:tavLst>
                                    </p:anim>
                                    <p:anim calcmode="lin" valueType="num">
                                      <p:cBhvr>
                                        <p:cTn id="15" dur="1000" fill="hold"/>
                                        <p:tgtEl>
                                          <p:spTgt spid="3">
                                            <p:bg/>
                                          </p:spTgt>
                                        </p:tgtEl>
                                        <p:attrNameLst>
                                          <p:attrName>style.rotation</p:attrName>
                                        </p:attrNameLst>
                                      </p:cBhvr>
                                      <p:tavLst>
                                        <p:tav tm="0">
                                          <p:val>
                                            <p:fltVal val="90"/>
                                          </p:val>
                                        </p:tav>
                                        <p:tav tm="100000">
                                          <p:val>
                                            <p:fltVal val="0"/>
                                          </p:val>
                                        </p:tav>
                                      </p:tavLst>
                                    </p:anim>
                                    <p:animEffect transition="in" filter="fade">
                                      <p:cBhvr>
                                        <p:cTn id="16" dur="1000"/>
                                        <p:tgtEl>
                                          <p:spTgt spid="3">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bg/>
                                          </p:spTgt>
                                        </p:tgtEl>
                                        <p:attrNameLst>
                                          <p:attrName>style.visibility</p:attrName>
                                        </p:attrNameLst>
                                      </p:cBhvr>
                                      <p:to>
                                        <p:strVal val="visible"/>
                                      </p:to>
                                    </p:set>
                                    <p:anim calcmode="lin" valueType="num">
                                      <p:cBhvr>
                                        <p:cTn id="25" dur="1000" fill="hold"/>
                                        <p:tgtEl>
                                          <p:spTgt spid="4">
                                            <p:bg/>
                                          </p:spTgt>
                                        </p:tgtEl>
                                        <p:attrNameLst>
                                          <p:attrName>ppt_w</p:attrName>
                                        </p:attrNameLst>
                                      </p:cBhvr>
                                      <p:tavLst>
                                        <p:tav tm="0">
                                          <p:val>
                                            <p:fltVal val="0"/>
                                          </p:val>
                                        </p:tav>
                                        <p:tav tm="100000">
                                          <p:val>
                                            <p:strVal val="#ppt_w"/>
                                          </p:val>
                                        </p:tav>
                                      </p:tavLst>
                                    </p:anim>
                                    <p:anim calcmode="lin" valueType="num">
                                      <p:cBhvr>
                                        <p:cTn id="26" dur="1000" fill="hold"/>
                                        <p:tgtEl>
                                          <p:spTgt spid="4">
                                            <p:bg/>
                                          </p:spTgt>
                                        </p:tgtEl>
                                        <p:attrNameLst>
                                          <p:attrName>ppt_h</p:attrName>
                                        </p:attrNameLst>
                                      </p:cBhvr>
                                      <p:tavLst>
                                        <p:tav tm="0">
                                          <p:val>
                                            <p:fltVal val="0"/>
                                          </p:val>
                                        </p:tav>
                                        <p:tav tm="100000">
                                          <p:val>
                                            <p:strVal val="#ppt_h"/>
                                          </p:val>
                                        </p:tav>
                                      </p:tavLst>
                                    </p:anim>
                                    <p:anim calcmode="lin" valueType="num">
                                      <p:cBhvr>
                                        <p:cTn id="27" dur="1000" fill="hold"/>
                                        <p:tgtEl>
                                          <p:spTgt spid="4">
                                            <p:bg/>
                                          </p:spTgt>
                                        </p:tgtEl>
                                        <p:attrNameLst>
                                          <p:attrName>style.rotation</p:attrName>
                                        </p:attrNameLst>
                                      </p:cBhvr>
                                      <p:tavLst>
                                        <p:tav tm="0">
                                          <p:val>
                                            <p:fltVal val="90"/>
                                          </p:val>
                                        </p:tav>
                                        <p:tav tm="100000">
                                          <p:val>
                                            <p:fltVal val="0"/>
                                          </p:val>
                                        </p:tav>
                                      </p:tavLst>
                                    </p:anim>
                                    <p:animEffect transition="in" filter="fade">
                                      <p:cBhvr>
                                        <p:cTn id="28" dur="1000"/>
                                        <p:tgtEl>
                                          <p:spTgt spid="4">
                                            <p:bg/>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965540"/>
          </a:xfrm>
          <a:solidFill>
            <a:schemeClr val="accent6"/>
          </a:solidFill>
        </p:spPr>
        <p:txBody>
          <a:bodyPr>
            <a:normAutofit/>
          </a:bodyPr>
          <a:lstStyle/>
          <a:p>
            <a:r>
              <a:rPr lang="it-IT" sz="3600" b="1" dirty="0" smtClean="0"/>
              <a:t>Le ricadute </a:t>
            </a:r>
            <a:r>
              <a:rPr lang="it-IT" sz="3600" b="1" dirty="0" err="1" smtClean="0"/>
              <a:t>qualificatorie</a:t>
            </a:r>
            <a:r>
              <a:rPr lang="it-IT" sz="3600" b="1" dirty="0" smtClean="0"/>
              <a:t> sul trattamento  fiscale </a:t>
            </a:r>
            <a:endParaRPr lang="it-IT" sz="3600" b="1" dirty="0"/>
          </a:p>
        </p:txBody>
      </p:sp>
      <p:sp>
        <p:nvSpPr>
          <p:cNvPr id="3" name="Segnaposto contenuto 2"/>
          <p:cNvSpPr>
            <a:spLocks noGrp="1"/>
          </p:cNvSpPr>
          <p:nvPr>
            <p:ph sz="half" idx="1"/>
          </p:nvPr>
        </p:nvSpPr>
        <p:spPr>
          <a:solidFill>
            <a:srgbClr val="FFC000"/>
          </a:solidFill>
          <a:ln>
            <a:solidFill>
              <a:schemeClr val="accent2"/>
            </a:solidFill>
          </a:ln>
        </p:spPr>
        <p:txBody>
          <a:bodyPr>
            <a:normAutofit fontScale="77500" lnSpcReduction="20000"/>
          </a:bodyPr>
          <a:lstStyle/>
          <a:p>
            <a:pPr algn="just"/>
            <a:r>
              <a:rPr lang="it-IT" sz="2900" b="1" dirty="0" smtClean="0">
                <a:solidFill>
                  <a:srgbClr val="002060"/>
                </a:solidFill>
              </a:rPr>
              <a:t>Il contrato con funzione </a:t>
            </a:r>
            <a:r>
              <a:rPr lang="it-IT" sz="2900" b="1" dirty="0" err="1" smtClean="0">
                <a:solidFill>
                  <a:srgbClr val="002060"/>
                </a:solidFill>
              </a:rPr>
              <a:t>preunificativa</a:t>
            </a:r>
            <a:r>
              <a:rPr lang="it-IT" sz="2900" b="1" dirty="0" smtClean="0">
                <a:solidFill>
                  <a:srgbClr val="002060"/>
                </a:solidFill>
              </a:rPr>
              <a:t> assurge </a:t>
            </a:r>
            <a:r>
              <a:rPr lang="it-IT" sz="2900" b="1" dirty="0">
                <a:solidFill>
                  <a:srgbClr val="002060"/>
                </a:solidFill>
              </a:rPr>
              <a:t>a dignità e funzione di </a:t>
            </a:r>
            <a:r>
              <a:rPr lang="it-IT" sz="2900" b="1" u="sng" dirty="0" smtClean="0">
                <a:solidFill>
                  <a:srgbClr val="002060"/>
                </a:solidFill>
              </a:rPr>
              <a:t>'titolo </a:t>
            </a:r>
            <a:r>
              <a:rPr lang="it-IT" sz="2900" b="1" u="sng" dirty="0">
                <a:solidFill>
                  <a:srgbClr val="002060"/>
                </a:solidFill>
              </a:rPr>
              <a:t>generativo</a:t>
            </a:r>
            <a:r>
              <a:rPr lang="it-IT" sz="2900" b="1" dirty="0">
                <a:solidFill>
                  <a:srgbClr val="002060"/>
                </a:solidFill>
              </a:rPr>
              <a:t>' dell’unica comunione così formatasi e, per questo stesso motivo, interpone una soluzione di continuità netta tra le plurime comunioni preesistenti, poi unificate, e l’eventuale conseguente atto di scioglimento della comunione stessa. </a:t>
            </a:r>
            <a:r>
              <a:rPr lang="it-IT" b="1" dirty="0">
                <a:solidFill>
                  <a:srgbClr val="002060"/>
                </a:solidFill>
              </a:rPr>
              <a:t>) </a:t>
            </a:r>
          </a:p>
        </p:txBody>
      </p:sp>
      <p:sp>
        <p:nvSpPr>
          <p:cNvPr id="6" name="Segnaposto contenuto 5"/>
          <p:cNvSpPr>
            <a:spLocks noGrp="1"/>
          </p:cNvSpPr>
          <p:nvPr>
            <p:ph sz="half" idx="2"/>
          </p:nvPr>
        </p:nvSpPr>
        <p:spPr>
          <a:solidFill>
            <a:srgbClr val="FFC000"/>
          </a:solidFill>
        </p:spPr>
        <p:txBody>
          <a:bodyPr>
            <a:normAutofit fontScale="77500" lnSpcReduction="20000"/>
          </a:bodyPr>
          <a:lstStyle/>
          <a:p>
            <a:pPr algn="just"/>
            <a:r>
              <a:rPr lang="it-IT" b="1" dirty="0">
                <a:solidFill>
                  <a:srgbClr val="002060"/>
                </a:solidFill>
              </a:rPr>
              <a:t>Se così non fosse e si dovesse per ipotesi attribuire storica rilevanza agli atti o fatti giuridici costitutivi delle singole e diverse comunioni, poi riunificate, infatti, non si potrebbero ritenere integrati i presupposti per l'applicazione all'atto divisorio, successivo alla comunione pur così costituita, dell’aliquota ordinaria dell’1% e risulterebbe frustrata la funzione calmieratrice del trattamento fiscale stesso perseguita dal negozio </a:t>
            </a:r>
            <a:r>
              <a:rPr lang="it-IT" b="1" dirty="0" err="1">
                <a:solidFill>
                  <a:srgbClr val="002060"/>
                </a:solidFill>
              </a:rPr>
              <a:t>preunificatorio</a:t>
            </a:r>
            <a:endParaRPr lang="it-IT" b="1" dirty="0">
              <a:solidFill>
                <a:srgbClr val="002060"/>
              </a:solidFill>
            </a:endParaRPr>
          </a:p>
        </p:txBody>
      </p:sp>
      <p:sp>
        <p:nvSpPr>
          <p:cNvPr id="4" name="Segnaposto numero diapositiva 3"/>
          <p:cNvSpPr>
            <a:spLocks noGrp="1"/>
          </p:cNvSpPr>
          <p:nvPr>
            <p:ph type="sldNum" sz="quarter" idx="12"/>
          </p:nvPr>
        </p:nvSpPr>
        <p:spPr/>
        <p:txBody>
          <a:bodyPr/>
          <a:lstStyle/>
          <a:p>
            <a:fld id="{B061ACB1-BBF0-44C7-9C09-9E49CD0809BD}" type="slidenum">
              <a:rPr lang="it-IT" smtClean="0"/>
              <a:t>20</a:t>
            </a:fld>
            <a:endParaRPr lang="it-IT"/>
          </a:p>
        </p:txBody>
      </p:sp>
    </p:spTree>
    <p:extLst>
      <p:ext uri="{BB962C8B-B14F-4D97-AF65-F5344CB8AC3E}">
        <p14:creationId xmlns:p14="http://schemas.microsoft.com/office/powerpoint/2010/main" val="9806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1000" fill="hold"/>
                                        <p:tgtEl>
                                          <p:spTgt spid="3">
                                            <p:bg/>
                                          </p:spTgt>
                                        </p:tgtEl>
                                        <p:attrNameLst>
                                          <p:attrName>ppt_w</p:attrName>
                                        </p:attrNameLst>
                                      </p:cBhvr>
                                      <p:tavLst>
                                        <p:tav tm="0">
                                          <p:val>
                                            <p:fltVal val="0"/>
                                          </p:val>
                                        </p:tav>
                                        <p:tav tm="100000">
                                          <p:val>
                                            <p:strVal val="#ppt_w"/>
                                          </p:val>
                                        </p:tav>
                                      </p:tavLst>
                                    </p:anim>
                                    <p:anim calcmode="lin" valueType="num">
                                      <p:cBhvr>
                                        <p:cTn id="14" dur="1000" fill="hold"/>
                                        <p:tgtEl>
                                          <p:spTgt spid="3">
                                            <p:bg/>
                                          </p:spTgt>
                                        </p:tgtEl>
                                        <p:attrNameLst>
                                          <p:attrName>ppt_h</p:attrName>
                                        </p:attrNameLst>
                                      </p:cBhvr>
                                      <p:tavLst>
                                        <p:tav tm="0">
                                          <p:val>
                                            <p:fltVal val="0"/>
                                          </p:val>
                                        </p:tav>
                                        <p:tav tm="100000">
                                          <p:val>
                                            <p:strVal val="#ppt_h"/>
                                          </p:val>
                                        </p:tav>
                                      </p:tavLst>
                                    </p:anim>
                                    <p:anim calcmode="lin" valueType="num">
                                      <p:cBhvr>
                                        <p:cTn id="15" dur="1000" fill="hold"/>
                                        <p:tgtEl>
                                          <p:spTgt spid="3">
                                            <p:bg/>
                                          </p:spTgt>
                                        </p:tgtEl>
                                        <p:attrNameLst>
                                          <p:attrName>style.rotation</p:attrName>
                                        </p:attrNameLst>
                                      </p:cBhvr>
                                      <p:tavLst>
                                        <p:tav tm="0">
                                          <p:val>
                                            <p:fltVal val="90"/>
                                          </p:val>
                                        </p:tav>
                                        <p:tav tm="100000">
                                          <p:val>
                                            <p:fltVal val="0"/>
                                          </p:val>
                                        </p:tav>
                                      </p:tavLst>
                                    </p:anim>
                                    <p:animEffect transition="in" filter="fade">
                                      <p:cBhvr>
                                        <p:cTn id="16" dur="1000"/>
                                        <p:tgtEl>
                                          <p:spTgt spid="3">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bg/>
                                          </p:spTgt>
                                        </p:tgtEl>
                                        <p:attrNameLst>
                                          <p:attrName>style.visibility</p:attrName>
                                        </p:attrNameLst>
                                      </p:cBhvr>
                                      <p:to>
                                        <p:strVal val="visible"/>
                                      </p:to>
                                    </p:set>
                                    <p:anim calcmode="lin" valueType="num">
                                      <p:cBhvr>
                                        <p:cTn id="25" dur="1000" fill="hold"/>
                                        <p:tgtEl>
                                          <p:spTgt spid="6">
                                            <p:bg/>
                                          </p:spTgt>
                                        </p:tgtEl>
                                        <p:attrNameLst>
                                          <p:attrName>ppt_w</p:attrName>
                                        </p:attrNameLst>
                                      </p:cBhvr>
                                      <p:tavLst>
                                        <p:tav tm="0">
                                          <p:val>
                                            <p:fltVal val="0"/>
                                          </p:val>
                                        </p:tav>
                                        <p:tav tm="100000">
                                          <p:val>
                                            <p:strVal val="#ppt_w"/>
                                          </p:val>
                                        </p:tav>
                                      </p:tavLst>
                                    </p:anim>
                                    <p:anim calcmode="lin" valueType="num">
                                      <p:cBhvr>
                                        <p:cTn id="26" dur="1000" fill="hold"/>
                                        <p:tgtEl>
                                          <p:spTgt spid="6">
                                            <p:bg/>
                                          </p:spTgt>
                                        </p:tgtEl>
                                        <p:attrNameLst>
                                          <p:attrName>ppt_h</p:attrName>
                                        </p:attrNameLst>
                                      </p:cBhvr>
                                      <p:tavLst>
                                        <p:tav tm="0">
                                          <p:val>
                                            <p:fltVal val="0"/>
                                          </p:val>
                                        </p:tav>
                                        <p:tav tm="100000">
                                          <p:val>
                                            <p:strVal val="#ppt_h"/>
                                          </p:val>
                                        </p:tav>
                                      </p:tavLst>
                                    </p:anim>
                                    <p:anim calcmode="lin" valueType="num">
                                      <p:cBhvr>
                                        <p:cTn id="27" dur="1000" fill="hold"/>
                                        <p:tgtEl>
                                          <p:spTgt spid="6">
                                            <p:bg/>
                                          </p:spTgt>
                                        </p:tgtEl>
                                        <p:attrNameLst>
                                          <p:attrName>style.rotation</p:attrName>
                                        </p:attrNameLst>
                                      </p:cBhvr>
                                      <p:tavLst>
                                        <p:tav tm="0">
                                          <p:val>
                                            <p:fltVal val="90"/>
                                          </p:val>
                                        </p:tav>
                                        <p:tav tm="100000">
                                          <p:val>
                                            <p:fltVal val="0"/>
                                          </p:val>
                                        </p:tav>
                                      </p:tavLst>
                                    </p:anim>
                                    <p:animEffect transition="in" filter="fade">
                                      <p:cBhvr>
                                        <p:cTn id="28" dur="1000"/>
                                        <p:tgtEl>
                                          <p:spTgt spid="6">
                                            <p:bg/>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6"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965540"/>
          </a:xfrm>
          <a:solidFill>
            <a:schemeClr val="accent6"/>
          </a:solidFill>
        </p:spPr>
        <p:txBody>
          <a:bodyPr>
            <a:normAutofit/>
          </a:bodyPr>
          <a:lstStyle/>
          <a:p>
            <a:r>
              <a:rPr lang="it-IT" sz="3600" b="1" dirty="0" smtClean="0"/>
              <a:t>Le ricadute </a:t>
            </a:r>
            <a:r>
              <a:rPr lang="it-IT" sz="3600" b="1" dirty="0" err="1" smtClean="0"/>
              <a:t>qualificatorie</a:t>
            </a:r>
            <a:r>
              <a:rPr lang="it-IT" sz="3600" b="1" dirty="0" smtClean="0"/>
              <a:t> sul trattamento  fiscale </a:t>
            </a:r>
            <a:endParaRPr lang="it-IT" sz="3600" b="1" dirty="0"/>
          </a:p>
        </p:txBody>
      </p:sp>
      <p:sp>
        <p:nvSpPr>
          <p:cNvPr id="3" name="Segnaposto contenuto 2"/>
          <p:cNvSpPr>
            <a:spLocks noGrp="1"/>
          </p:cNvSpPr>
          <p:nvPr>
            <p:ph sz="half" idx="1"/>
          </p:nvPr>
        </p:nvSpPr>
        <p:spPr>
          <a:solidFill>
            <a:srgbClr val="FFC000"/>
          </a:solidFill>
          <a:ln>
            <a:solidFill>
              <a:schemeClr val="accent2"/>
            </a:solidFill>
          </a:ln>
        </p:spPr>
        <p:txBody>
          <a:bodyPr>
            <a:normAutofit fontScale="70000" lnSpcReduction="20000"/>
          </a:bodyPr>
          <a:lstStyle/>
          <a:p>
            <a:pPr algn="just"/>
            <a:r>
              <a:rPr lang="it-IT" b="1" dirty="0">
                <a:solidFill>
                  <a:srgbClr val="002060"/>
                </a:solidFill>
              </a:rPr>
              <a:t>Ciò anche in analogia e simmetria con quanto avviene nel fenomeno divisorio ove, - specie dopo la netta presa di posizione teorica delle SS.UU. della Suprema Corte di Cassazione nella sentenza n. ro 21025/2019 - come autorevole dottrina (</a:t>
            </a:r>
            <a:r>
              <a:rPr lang="it-IT" b="1" dirty="0" smtClean="0">
                <a:solidFill>
                  <a:srgbClr val="002060"/>
                </a:solidFill>
              </a:rPr>
              <a:t>Amadio) ha </a:t>
            </a:r>
            <a:r>
              <a:rPr lang="it-IT" b="1" dirty="0">
                <a:solidFill>
                  <a:srgbClr val="002060"/>
                </a:solidFill>
              </a:rPr>
              <a:t>sottolineato: </a:t>
            </a:r>
            <a:r>
              <a:rPr lang="it-IT" b="1" i="1" dirty="0">
                <a:solidFill>
                  <a:srgbClr val="002060"/>
                </a:solidFill>
              </a:rPr>
              <a:t>"È altrettanto certo che, trasposta al diverso piano delle modificazioni della sfera giuridica dei singoli partecipi, la divisione è titolo del mutamento, e dunque causa dell’attribuzione della diversa situazione giuridica soggettiva (la titolarità esclusiva), destinata a sostituirsi (ove vi sia) alla preesistente contitolarità”.</a:t>
            </a:r>
          </a:p>
        </p:txBody>
      </p:sp>
      <p:sp>
        <p:nvSpPr>
          <p:cNvPr id="6" name="Segnaposto contenuto 5"/>
          <p:cNvSpPr>
            <a:spLocks noGrp="1"/>
          </p:cNvSpPr>
          <p:nvPr>
            <p:ph sz="half" idx="2"/>
          </p:nvPr>
        </p:nvSpPr>
        <p:spPr>
          <a:xfrm>
            <a:off x="6181344" y="2560320"/>
            <a:ext cx="4718304" cy="3310128"/>
          </a:xfrm>
          <a:solidFill>
            <a:srgbClr val="FFC000"/>
          </a:solidFill>
        </p:spPr>
        <p:txBody>
          <a:bodyPr>
            <a:noAutofit/>
          </a:bodyPr>
          <a:lstStyle/>
          <a:p>
            <a:pPr algn="just"/>
            <a:r>
              <a:rPr lang="it-IT" sz="1800" b="1" dirty="0">
                <a:solidFill>
                  <a:srgbClr val="002060"/>
                </a:solidFill>
              </a:rPr>
              <a:t>Attraverso questo percorso concettuale, pertanto, uno speculare analogo trattamento tributario come previsto per la divisione </a:t>
            </a:r>
            <a:r>
              <a:rPr lang="it-IT" sz="1800" b="1" u="sng" dirty="0">
                <a:solidFill>
                  <a:srgbClr val="002060"/>
                </a:solidFill>
              </a:rPr>
              <a:t>non potrebbe ora essere negato </a:t>
            </a:r>
            <a:r>
              <a:rPr lang="it-IT" sz="1800" b="1" dirty="0">
                <a:solidFill>
                  <a:srgbClr val="002060"/>
                </a:solidFill>
              </a:rPr>
              <a:t>anche al contratto di costituzione di comunione di </a:t>
            </a:r>
            <a:r>
              <a:rPr lang="it-IT" sz="1800" b="1" dirty="0" err="1">
                <a:solidFill>
                  <a:srgbClr val="002060"/>
                </a:solidFill>
              </a:rPr>
              <a:t>plurimasse</a:t>
            </a:r>
            <a:r>
              <a:rPr lang="it-IT" sz="1800" b="1" dirty="0">
                <a:solidFill>
                  <a:srgbClr val="002060"/>
                </a:solidFill>
              </a:rPr>
              <a:t>, di cui qui si è discusso.</a:t>
            </a:r>
          </a:p>
        </p:txBody>
      </p:sp>
      <p:sp>
        <p:nvSpPr>
          <p:cNvPr id="4" name="Segnaposto numero diapositiva 3"/>
          <p:cNvSpPr>
            <a:spLocks noGrp="1"/>
          </p:cNvSpPr>
          <p:nvPr>
            <p:ph type="sldNum" sz="quarter" idx="12"/>
          </p:nvPr>
        </p:nvSpPr>
        <p:spPr/>
        <p:txBody>
          <a:bodyPr/>
          <a:lstStyle/>
          <a:p>
            <a:fld id="{B061ACB1-BBF0-44C7-9C09-9E49CD0809BD}" type="slidenum">
              <a:rPr lang="it-IT" smtClean="0"/>
              <a:t>21</a:t>
            </a:fld>
            <a:endParaRPr lang="it-IT"/>
          </a:p>
        </p:txBody>
      </p:sp>
    </p:spTree>
    <p:extLst>
      <p:ext uri="{BB962C8B-B14F-4D97-AF65-F5344CB8AC3E}">
        <p14:creationId xmlns:p14="http://schemas.microsoft.com/office/powerpoint/2010/main" val="150686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1000" fill="hold"/>
                                        <p:tgtEl>
                                          <p:spTgt spid="3">
                                            <p:bg/>
                                          </p:spTgt>
                                        </p:tgtEl>
                                        <p:attrNameLst>
                                          <p:attrName>ppt_w</p:attrName>
                                        </p:attrNameLst>
                                      </p:cBhvr>
                                      <p:tavLst>
                                        <p:tav tm="0">
                                          <p:val>
                                            <p:fltVal val="0"/>
                                          </p:val>
                                        </p:tav>
                                        <p:tav tm="100000">
                                          <p:val>
                                            <p:strVal val="#ppt_w"/>
                                          </p:val>
                                        </p:tav>
                                      </p:tavLst>
                                    </p:anim>
                                    <p:anim calcmode="lin" valueType="num">
                                      <p:cBhvr>
                                        <p:cTn id="14" dur="1000" fill="hold"/>
                                        <p:tgtEl>
                                          <p:spTgt spid="3">
                                            <p:bg/>
                                          </p:spTgt>
                                        </p:tgtEl>
                                        <p:attrNameLst>
                                          <p:attrName>ppt_h</p:attrName>
                                        </p:attrNameLst>
                                      </p:cBhvr>
                                      <p:tavLst>
                                        <p:tav tm="0">
                                          <p:val>
                                            <p:fltVal val="0"/>
                                          </p:val>
                                        </p:tav>
                                        <p:tav tm="100000">
                                          <p:val>
                                            <p:strVal val="#ppt_h"/>
                                          </p:val>
                                        </p:tav>
                                      </p:tavLst>
                                    </p:anim>
                                    <p:anim calcmode="lin" valueType="num">
                                      <p:cBhvr>
                                        <p:cTn id="15" dur="1000" fill="hold"/>
                                        <p:tgtEl>
                                          <p:spTgt spid="3">
                                            <p:bg/>
                                          </p:spTgt>
                                        </p:tgtEl>
                                        <p:attrNameLst>
                                          <p:attrName>style.rotation</p:attrName>
                                        </p:attrNameLst>
                                      </p:cBhvr>
                                      <p:tavLst>
                                        <p:tav tm="0">
                                          <p:val>
                                            <p:fltVal val="90"/>
                                          </p:val>
                                        </p:tav>
                                        <p:tav tm="100000">
                                          <p:val>
                                            <p:fltVal val="0"/>
                                          </p:val>
                                        </p:tav>
                                      </p:tavLst>
                                    </p:anim>
                                    <p:animEffect transition="in" filter="fade">
                                      <p:cBhvr>
                                        <p:cTn id="16" dur="1000"/>
                                        <p:tgtEl>
                                          <p:spTgt spid="3">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bg/>
                                          </p:spTgt>
                                        </p:tgtEl>
                                        <p:attrNameLst>
                                          <p:attrName>style.visibility</p:attrName>
                                        </p:attrNameLst>
                                      </p:cBhvr>
                                      <p:to>
                                        <p:strVal val="visible"/>
                                      </p:to>
                                    </p:set>
                                    <p:anim calcmode="lin" valueType="num">
                                      <p:cBhvr>
                                        <p:cTn id="25" dur="1000" fill="hold"/>
                                        <p:tgtEl>
                                          <p:spTgt spid="6">
                                            <p:bg/>
                                          </p:spTgt>
                                        </p:tgtEl>
                                        <p:attrNameLst>
                                          <p:attrName>ppt_w</p:attrName>
                                        </p:attrNameLst>
                                      </p:cBhvr>
                                      <p:tavLst>
                                        <p:tav tm="0">
                                          <p:val>
                                            <p:fltVal val="0"/>
                                          </p:val>
                                        </p:tav>
                                        <p:tav tm="100000">
                                          <p:val>
                                            <p:strVal val="#ppt_w"/>
                                          </p:val>
                                        </p:tav>
                                      </p:tavLst>
                                    </p:anim>
                                    <p:anim calcmode="lin" valueType="num">
                                      <p:cBhvr>
                                        <p:cTn id="26" dur="1000" fill="hold"/>
                                        <p:tgtEl>
                                          <p:spTgt spid="6">
                                            <p:bg/>
                                          </p:spTgt>
                                        </p:tgtEl>
                                        <p:attrNameLst>
                                          <p:attrName>ppt_h</p:attrName>
                                        </p:attrNameLst>
                                      </p:cBhvr>
                                      <p:tavLst>
                                        <p:tav tm="0">
                                          <p:val>
                                            <p:fltVal val="0"/>
                                          </p:val>
                                        </p:tav>
                                        <p:tav tm="100000">
                                          <p:val>
                                            <p:strVal val="#ppt_h"/>
                                          </p:val>
                                        </p:tav>
                                      </p:tavLst>
                                    </p:anim>
                                    <p:anim calcmode="lin" valueType="num">
                                      <p:cBhvr>
                                        <p:cTn id="27" dur="1000" fill="hold"/>
                                        <p:tgtEl>
                                          <p:spTgt spid="6">
                                            <p:bg/>
                                          </p:spTgt>
                                        </p:tgtEl>
                                        <p:attrNameLst>
                                          <p:attrName>style.rotation</p:attrName>
                                        </p:attrNameLst>
                                      </p:cBhvr>
                                      <p:tavLst>
                                        <p:tav tm="0">
                                          <p:val>
                                            <p:fltVal val="90"/>
                                          </p:val>
                                        </p:tav>
                                        <p:tav tm="100000">
                                          <p:val>
                                            <p:fltVal val="0"/>
                                          </p:val>
                                        </p:tav>
                                      </p:tavLst>
                                    </p:anim>
                                    <p:animEffect transition="in" filter="fade">
                                      <p:cBhvr>
                                        <p:cTn id="28" dur="1000"/>
                                        <p:tgtEl>
                                          <p:spTgt spid="6">
                                            <p:bg/>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6"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000"/>
          </a:solidFill>
        </p:spPr>
        <p:txBody>
          <a:bodyPr/>
          <a:lstStyle/>
          <a:p>
            <a:r>
              <a:rPr lang="it-IT" dirty="0" smtClean="0"/>
              <a:t>Grazie a tutti per l’attenzione </a:t>
            </a:r>
            <a:endParaRPr lang="it-IT"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7062" y="2557463"/>
            <a:ext cx="3317875" cy="3317875"/>
          </a:xfrm>
        </p:spPr>
      </p:pic>
      <p:sp>
        <p:nvSpPr>
          <p:cNvPr id="7" name="Segnaposto numero diapositiva 6"/>
          <p:cNvSpPr>
            <a:spLocks noGrp="1"/>
          </p:cNvSpPr>
          <p:nvPr>
            <p:ph type="sldNum" sz="quarter" idx="12"/>
          </p:nvPr>
        </p:nvSpPr>
        <p:spPr/>
        <p:txBody>
          <a:bodyPr/>
          <a:lstStyle/>
          <a:p>
            <a:fld id="{B061ACB1-BBF0-44C7-9C09-9E49CD0809BD}" type="slidenum">
              <a:rPr lang="it-IT" smtClean="0"/>
              <a:t>22</a:t>
            </a:fld>
            <a:endParaRPr lang="it-IT"/>
          </a:p>
        </p:txBody>
      </p:sp>
    </p:spTree>
    <p:extLst>
      <p:ext uri="{BB962C8B-B14F-4D97-AF65-F5344CB8AC3E}">
        <p14:creationId xmlns:p14="http://schemas.microsoft.com/office/powerpoint/2010/main" val="561327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solidFill>
        </p:spPr>
        <p:txBody>
          <a:bodyPr>
            <a:normAutofit fontScale="90000"/>
          </a:bodyPr>
          <a:lstStyle/>
          <a:p>
            <a:r>
              <a:rPr lang="it-IT" b="1" dirty="0" smtClean="0"/>
              <a:t>Risposta ad interpello n.526 </a:t>
            </a:r>
            <a:br>
              <a:rPr lang="it-IT" b="1" dirty="0" smtClean="0"/>
            </a:br>
            <a:r>
              <a:rPr lang="it-IT" b="1" dirty="0" smtClean="0"/>
              <a:t>del 13 dicembre 2019</a:t>
            </a:r>
            <a:endParaRPr lang="it-IT" b="1" dirty="0"/>
          </a:p>
        </p:txBody>
      </p:sp>
      <p:sp>
        <p:nvSpPr>
          <p:cNvPr id="3" name="Segnaposto contenuto 2"/>
          <p:cNvSpPr>
            <a:spLocks noGrp="1"/>
          </p:cNvSpPr>
          <p:nvPr>
            <p:ph sz="half" idx="1"/>
          </p:nvPr>
        </p:nvSpPr>
        <p:spPr>
          <a:xfrm>
            <a:off x="1298448" y="2560320"/>
            <a:ext cx="9802368" cy="3310128"/>
          </a:xfrm>
          <a:solidFill>
            <a:srgbClr val="FFC000"/>
          </a:solidFill>
          <a:ln>
            <a:solidFill>
              <a:schemeClr val="accent2"/>
            </a:solidFill>
          </a:ln>
        </p:spPr>
        <p:txBody>
          <a:bodyPr>
            <a:normAutofit lnSpcReduction="10000"/>
          </a:bodyPr>
          <a:lstStyle/>
          <a:p>
            <a:pPr algn="just"/>
            <a:r>
              <a:rPr lang="it-IT" b="1" dirty="0">
                <a:solidFill>
                  <a:srgbClr val="002060"/>
                </a:solidFill>
              </a:rPr>
              <a:t>la prima delle due comunioni intercorreva solo tra tre soggetti (dei quali uno ‘Filano’ non coniugato all’epoca dell’acquisto pro-quota e gli altri due ‘Caio’ e ‘</a:t>
            </a:r>
            <a:r>
              <a:rPr lang="it-IT" b="1" dirty="0" err="1">
                <a:solidFill>
                  <a:srgbClr val="002060"/>
                </a:solidFill>
              </a:rPr>
              <a:t>Sempronia</a:t>
            </a:r>
            <a:r>
              <a:rPr lang="it-IT" b="1" dirty="0">
                <a:solidFill>
                  <a:srgbClr val="002060"/>
                </a:solidFill>
              </a:rPr>
              <a:t>’ coniugati fra loro in regime di comunione legale dei beni), e la seconda intercorrente anche con un quarto soggetto ‘</a:t>
            </a:r>
            <a:r>
              <a:rPr lang="it-IT" b="1" dirty="0" err="1">
                <a:solidFill>
                  <a:srgbClr val="002060"/>
                </a:solidFill>
              </a:rPr>
              <a:t>Mevia</a:t>
            </a:r>
            <a:r>
              <a:rPr lang="it-IT" b="1" dirty="0">
                <a:solidFill>
                  <a:srgbClr val="002060"/>
                </a:solidFill>
              </a:rPr>
              <a:t>’ - che non figurava nella prima - , coniuge in regime di comunione legale dei beni del medesimo compartecipe ‘Filano’ della prima comunione (il quale ultimo risultava pertanto coniugato solo all’epoca dell’acquisto-pro quota dei beni oggetto della seconda comunione).</a:t>
            </a:r>
          </a:p>
        </p:txBody>
      </p:sp>
      <p:sp>
        <p:nvSpPr>
          <p:cNvPr id="6" name="Segnaposto numero diapositiva 5"/>
          <p:cNvSpPr>
            <a:spLocks noGrp="1"/>
          </p:cNvSpPr>
          <p:nvPr>
            <p:ph type="sldNum" sz="quarter" idx="12"/>
          </p:nvPr>
        </p:nvSpPr>
        <p:spPr/>
        <p:txBody>
          <a:bodyPr/>
          <a:lstStyle/>
          <a:p>
            <a:fld id="{B061ACB1-BBF0-44C7-9C09-9E49CD0809BD}" type="slidenum">
              <a:rPr lang="it-IT" smtClean="0"/>
              <a:t>3</a:t>
            </a:fld>
            <a:endParaRPr lang="it-IT"/>
          </a:p>
        </p:txBody>
      </p:sp>
    </p:spTree>
    <p:extLst>
      <p:ext uri="{BB962C8B-B14F-4D97-AF65-F5344CB8AC3E}">
        <p14:creationId xmlns:p14="http://schemas.microsoft.com/office/powerpoint/2010/main" val="168253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676656"/>
            <a:ext cx="9601196" cy="1609343"/>
          </a:xfrm>
          <a:solidFill>
            <a:schemeClr val="accent6"/>
          </a:solidFill>
        </p:spPr>
        <p:txBody>
          <a:bodyPr>
            <a:normAutofit/>
          </a:bodyPr>
          <a:lstStyle/>
          <a:p>
            <a:r>
              <a:rPr lang="it-IT" b="1" dirty="0" smtClean="0"/>
              <a:t>Risposta ad interpello n.413  </a:t>
            </a:r>
            <a:br>
              <a:rPr lang="it-IT" b="1" dirty="0" smtClean="0"/>
            </a:br>
            <a:r>
              <a:rPr lang="it-IT" b="1" dirty="0" smtClean="0"/>
              <a:t>del  16 giugno 2021 </a:t>
            </a:r>
            <a:endParaRPr lang="it-IT" b="1" dirty="0"/>
          </a:p>
        </p:txBody>
      </p:sp>
      <p:sp>
        <p:nvSpPr>
          <p:cNvPr id="3" name="Segnaposto contenuto 2"/>
          <p:cNvSpPr>
            <a:spLocks noGrp="1"/>
          </p:cNvSpPr>
          <p:nvPr>
            <p:ph sz="half" idx="1"/>
          </p:nvPr>
        </p:nvSpPr>
        <p:spPr>
          <a:solidFill>
            <a:srgbClr val="FFC000"/>
          </a:solidFill>
          <a:ln>
            <a:solidFill>
              <a:schemeClr val="accent2"/>
            </a:solidFill>
          </a:ln>
        </p:spPr>
        <p:txBody>
          <a:bodyPr>
            <a:normAutofit fontScale="70000" lnSpcReduction="20000"/>
          </a:bodyPr>
          <a:lstStyle/>
          <a:p>
            <a:pPr algn="just"/>
            <a:r>
              <a:rPr lang="it-IT" b="1" dirty="0">
                <a:solidFill>
                  <a:srgbClr val="002060"/>
                </a:solidFill>
              </a:rPr>
              <a:t>ha preso in considerazione una fattispecie costitutiva di comunione fra due coniugi (Tizio e Caia), proprietari di beni acquistati con titoli diversi (rispettivamente A e B). I medesimi erano intenzionati ad attribuire per testamento, ai loro due figli, la proprietà esclusiva del bene A (di titolarità di uno solo dei coniugi) ad un figlio e del bene B (di proprietà esclusiva dell’altro coniuge) all’altro figlio, ma temendo che all’apertura delle rispettive successioni, taluno dei figli potesse lamentare la lesione della quota di legittima (per non risultare beneficiario di </a:t>
            </a:r>
            <a:r>
              <a:rPr lang="it-IT" b="1" dirty="0" err="1">
                <a:solidFill>
                  <a:srgbClr val="002060"/>
                </a:solidFill>
              </a:rPr>
              <a:t>alcunchè</a:t>
            </a:r>
            <a:r>
              <a:rPr lang="it-IT" b="1" dirty="0">
                <a:solidFill>
                  <a:srgbClr val="002060"/>
                </a:solidFill>
              </a:rPr>
              <a:t> in relazione alla successione del genitore che avesse disposto solo a favore dell’altro figlio), </a:t>
            </a:r>
          </a:p>
        </p:txBody>
      </p:sp>
      <p:sp>
        <p:nvSpPr>
          <p:cNvPr id="4" name="Segnaposto contenuto 3"/>
          <p:cNvSpPr>
            <a:spLocks noGrp="1"/>
          </p:cNvSpPr>
          <p:nvPr>
            <p:ph sz="half" idx="2"/>
          </p:nvPr>
        </p:nvSpPr>
        <p:spPr>
          <a:solidFill>
            <a:srgbClr val="FFC000"/>
          </a:solidFill>
        </p:spPr>
        <p:txBody>
          <a:bodyPr>
            <a:normAutofit fontScale="70000" lnSpcReduction="20000"/>
          </a:bodyPr>
          <a:lstStyle/>
          <a:p>
            <a:pPr algn="just"/>
            <a:r>
              <a:rPr lang="it-IT" b="1" dirty="0" smtClean="0">
                <a:solidFill>
                  <a:srgbClr val="002060"/>
                </a:solidFill>
              </a:rPr>
              <a:t>Tizio e Caia hanno </a:t>
            </a:r>
            <a:r>
              <a:rPr lang="it-IT" b="1" dirty="0">
                <a:solidFill>
                  <a:srgbClr val="002060"/>
                </a:solidFill>
              </a:rPr>
              <a:t>formato un’unica comunione in contitolarità tra di essi dei suddetti beni, allo scopo di attribuire poi, per testamento, ai loro due figli, ciascuno la metà del bene A ad un figlio e la metà dell’altro bene B all’altro figlio.</a:t>
            </a:r>
          </a:p>
          <a:p>
            <a:pPr algn="just"/>
            <a:endParaRPr lang="it-IT" b="1" dirty="0">
              <a:solidFill>
                <a:srgbClr val="002060"/>
              </a:solidFill>
            </a:endParaRPr>
          </a:p>
        </p:txBody>
      </p:sp>
      <p:sp>
        <p:nvSpPr>
          <p:cNvPr id="5" name="Segnaposto numero diapositiva 4"/>
          <p:cNvSpPr>
            <a:spLocks noGrp="1"/>
          </p:cNvSpPr>
          <p:nvPr>
            <p:ph type="sldNum" sz="quarter" idx="12"/>
          </p:nvPr>
        </p:nvSpPr>
        <p:spPr/>
        <p:txBody>
          <a:bodyPr/>
          <a:lstStyle/>
          <a:p>
            <a:fld id="{B061ACB1-BBF0-44C7-9C09-9E49CD0809BD}" type="slidenum">
              <a:rPr lang="it-IT" smtClean="0"/>
              <a:t>4</a:t>
            </a:fld>
            <a:endParaRPr lang="it-IT"/>
          </a:p>
        </p:txBody>
      </p:sp>
    </p:spTree>
    <p:extLst>
      <p:ext uri="{BB962C8B-B14F-4D97-AF65-F5344CB8AC3E}">
        <p14:creationId xmlns:p14="http://schemas.microsoft.com/office/powerpoint/2010/main" val="213476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barn(inVertical)">
                                      <p:cBhvr>
                                        <p:cTn id="10" dur="500"/>
                                        <p:tgtEl>
                                          <p:spTgt spid="3">
                                            <p:bg/>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bg/>
                                          </p:spTgt>
                                        </p:tgtEl>
                                        <p:attrNameLst>
                                          <p:attrName>style.visibility</p:attrName>
                                        </p:attrNameLst>
                                      </p:cBhvr>
                                      <p:to>
                                        <p:strVal val="visible"/>
                                      </p:to>
                                    </p:set>
                                    <p:animEffect transition="in" filter="barn(inVertical)">
                                      <p:cBhvr>
                                        <p:cTn id="16" dur="500"/>
                                        <p:tgtEl>
                                          <p:spTgt spid="4">
                                            <p:bg/>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399" y="1517904"/>
            <a:ext cx="6241816" cy="822960"/>
          </a:xfrm>
          <a:solidFill>
            <a:srgbClr val="FFC000"/>
          </a:solidFill>
        </p:spPr>
        <p:txBody>
          <a:bodyPr/>
          <a:lstStyle/>
          <a:p>
            <a:r>
              <a:rPr lang="it-IT" b="1" dirty="0" smtClean="0">
                <a:solidFill>
                  <a:srgbClr val="002060"/>
                </a:solidFill>
              </a:rPr>
              <a:t>Art. 34 del TUR </a:t>
            </a:r>
            <a:endParaRPr lang="it-IT" b="1" dirty="0">
              <a:solidFill>
                <a:srgbClr val="002060"/>
              </a:solidFill>
            </a:endParaRPr>
          </a:p>
        </p:txBody>
      </p:sp>
      <p:pic>
        <p:nvPicPr>
          <p:cNvPr id="5" name="Segnaposto immagine 4"/>
          <p:cNvPicPr>
            <a:picLocks noGrp="1" noChangeAspect="1"/>
          </p:cNvPicPr>
          <p:nvPr>
            <p:ph type="pic" idx="1"/>
          </p:nvPr>
        </p:nvPicPr>
        <p:blipFill>
          <a:blip r:embed="rId2">
            <a:extLst>
              <a:ext uri="{28A0092B-C50C-407E-A947-70E740481C1C}">
                <a14:useLocalDpi xmlns:a14="http://schemas.microsoft.com/office/drawing/2010/main" val="0"/>
              </a:ext>
            </a:extLst>
          </a:blip>
          <a:srcRect l="25939" r="25939"/>
          <a:stretch>
            <a:fillRect/>
          </a:stretch>
        </p:blipFill>
        <p:spPr>
          <a:xfrm>
            <a:off x="8158839" y="1032256"/>
            <a:ext cx="3252873" cy="4509008"/>
          </a:xfrm>
        </p:spPr>
      </p:pic>
      <p:sp>
        <p:nvSpPr>
          <p:cNvPr id="4" name="Segnaposto testo 3"/>
          <p:cNvSpPr>
            <a:spLocks noGrp="1"/>
          </p:cNvSpPr>
          <p:nvPr>
            <p:ph type="body" sz="half" idx="2"/>
          </p:nvPr>
        </p:nvSpPr>
        <p:spPr>
          <a:xfrm>
            <a:off x="1395983" y="2926080"/>
            <a:ext cx="6241816" cy="2331720"/>
          </a:xfrm>
          <a:solidFill>
            <a:srgbClr val="FFC000"/>
          </a:solidFill>
        </p:spPr>
        <p:txBody>
          <a:bodyPr>
            <a:normAutofit/>
          </a:bodyPr>
          <a:lstStyle/>
          <a:p>
            <a:pPr algn="just"/>
            <a:r>
              <a:rPr lang="it-IT" b="1" dirty="0">
                <a:solidFill>
                  <a:srgbClr val="002060"/>
                </a:solidFill>
              </a:rPr>
              <a:t>in presenza di ‘più titoli’ (s’intende: d’acquisto) si generano ‘più comunioni’ (tranne l’ipotesi in cui l’ultimo acquisto di quote sia una successione a causa di morte) e che pertanto, laddove si assegnino ai condividenti beni provenienti da più comunioni, l’atto di </a:t>
            </a:r>
            <a:r>
              <a:rPr lang="it-IT" b="1" dirty="0" err="1">
                <a:solidFill>
                  <a:srgbClr val="002060"/>
                </a:solidFill>
              </a:rPr>
              <a:t>apporzionamento</a:t>
            </a:r>
            <a:r>
              <a:rPr lang="it-IT" b="1" dirty="0">
                <a:solidFill>
                  <a:srgbClr val="002060"/>
                </a:solidFill>
              </a:rPr>
              <a:t> avente ad oggetto tali beni avrebbe solo in parte funzione divisoria e per la residua parte funzione traslativa, con il conseguente aggravio sul piano fiscale.</a:t>
            </a:r>
          </a:p>
        </p:txBody>
      </p:sp>
      <p:sp>
        <p:nvSpPr>
          <p:cNvPr id="6" name="Segnaposto numero diapositiva 5"/>
          <p:cNvSpPr>
            <a:spLocks noGrp="1"/>
          </p:cNvSpPr>
          <p:nvPr>
            <p:ph type="sldNum" sz="quarter" idx="12"/>
          </p:nvPr>
        </p:nvSpPr>
        <p:spPr/>
        <p:txBody>
          <a:bodyPr/>
          <a:lstStyle/>
          <a:p>
            <a:fld id="{B061ACB1-BBF0-44C7-9C09-9E49CD0809BD}" type="slidenum">
              <a:rPr lang="it-IT" smtClean="0"/>
              <a:t>5</a:t>
            </a:fld>
            <a:endParaRPr lang="it-IT"/>
          </a:p>
        </p:txBody>
      </p:sp>
    </p:spTree>
    <p:extLst>
      <p:ext uri="{BB962C8B-B14F-4D97-AF65-F5344CB8AC3E}">
        <p14:creationId xmlns:p14="http://schemas.microsoft.com/office/powerpoint/2010/main" val="259147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p:cTn id="12" dur="500" fill="hold"/>
                                        <p:tgtEl>
                                          <p:spTgt spid="4">
                                            <p:bg/>
                                          </p:spTgt>
                                        </p:tgtEl>
                                        <p:attrNameLst>
                                          <p:attrName>ppt_w</p:attrName>
                                        </p:attrNameLst>
                                      </p:cBhvr>
                                      <p:tavLst>
                                        <p:tav tm="0">
                                          <p:val>
                                            <p:fltVal val="0"/>
                                          </p:val>
                                        </p:tav>
                                        <p:tav tm="100000">
                                          <p:val>
                                            <p:strVal val="#ppt_w"/>
                                          </p:val>
                                        </p:tav>
                                      </p:tavLst>
                                    </p:anim>
                                    <p:anim calcmode="lin" valueType="num">
                                      <p:cBhvr>
                                        <p:cTn id="13" dur="500" fill="hold"/>
                                        <p:tgtEl>
                                          <p:spTgt spid="4">
                                            <p:bg/>
                                          </p:spTgt>
                                        </p:tgtEl>
                                        <p:attrNameLst>
                                          <p:attrName>ppt_h</p:attrName>
                                        </p:attrNameLst>
                                      </p:cBhvr>
                                      <p:tavLst>
                                        <p:tav tm="0">
                                          <p:val>
                                            <p:fltVal val="0"/>
                                          </p:val>
                                        </p:tav>
                                        <p:tav tm="100000">
                                          <p:val>
                                            <p:strVal val="#ppt_h"/>
                                          </p:val>
                                        </p:tav>
                                      </p:tavLst>
                                    </p:anim>
                                    <p:animEffect transition="in" filter="fade">
                                      <p:cBhvr>
                                        <p:cTn id="14" dur="500"/>
                                        <p:tgtEl>
                                          <p:spTgt spid="4">
                                            <p:bg/>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4">
                                            <p:txEl>
                                              <p:pRg st="0" end="0"/>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703259" y="1375285"/>
            <a:ext cx="6096000" cy="646331"/>
          </a:xfrm>
          <a:prstGeom prst="rect">
            <a:avLst/>
          </a:prstGeom>
          <a:solidFill>
            <a:srgbClr val="FFC000"/>
          </a:solidFill>
        </p:spPr>
        <p:txBody>
          <a:bodyPr>
            <a:spAutoFit/>
          </a:bodyPr>
          <a:lstStyle/>
          <a:p>
            <a:pPr algn="just"/>
            <a:r>
              <a:rPr lang="it-IT" b="1" dirty="0">
                <a:solidFill>
                  <a:srgbClr val="002060"/>
                </a:solidFill>
              </a:rPr>
              <a:t>negozio </a:t>
            </a:r>
            <a:r>
              <a:rPr lang="it-IT" b="1" dirty="0" err="1">
                <a:solidFill>
                  <a:srgbClr val="002060"/>
                </a:solidFill>
              </a:rPr>
              <a:t>specifico’</a:t>
            </a:r>
            <a:r>
              <a:rPr lang="it-IT" b="1" dirty="0">
                <a:solidFill>
                  <a:srgbClr val="002060"/>
                </a:solidFill>
              </a:rPr>
              <a:t> [come viene definito nella sentenza della Cassazione, Sezione </a:t>
            </a:r>
            <a:r>
              <a:rPr lang="it-IT" b="1" dirty="0" smtClean="0">
                <a:solidFill>
                  <a:srgbClr val="002060"/>
                </a:solidFill>
              </a:rPr>
              <a:t>II- </a:t>
            </a:r>
            <a:r>
              <a:rPr lang="it-IT" b="1" dirty="0">
                <a:solidFill>
                  <a:srgbClr val="002060"/>
                </a:solidFill>
              </a:rPr>
              <a:t>civile, n. 5798 del 15 maggio 1992</a:t>
            </a:r>
            <a:r>
              <a:rPr lang="it-IT" b="1" dirty="0" smtClean="0">
                <a:solidFill>
                  <a:srgbClr val="002060"/>
                </a:solidFill>
              </a:rPr>
              <a:t>]</a:t>
            </a:r>
            <a:endParaRPr lang="it-IT" b="1" dirty="0">
              <a:solidFill>
                <a:srgbClr val="002060"/>
              </a:solidFill>
            </a:endParaRPr>
          </a:p>
        </p:txBody>
      </p:sp>
      <p:sp>
        <p:nvSpPr>
          <p:cNvPr id="4" name="Freccia a destra 3"/>
          <p:cNvSpPr/>
          <p:nvPr/>
        </p:nvSpPr>
        <p:spPr>
          <a:xfrm>
            <a:off x="1136270" y="1456134"/>
            <a:ext cx="844613" cy="409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a:off x="1136270" y="2894076"/>
            <a:ext cx="844613" cy="429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2816351" y="2834640"/>
            <a:ext cx="5982907" cy="646331"/>
          </a:xfrm>
          <a:prstGeom prst="rect">
            <a:avLst/>
          </a:prstGeom>
          <a:solidFill>
            <a:srgbClr val="FFC000"/>
          </a:solidFill>
        </p:spPr>
        <p:txBody>
          <a:bodyPr wrap="square" rtlCol="0">
            <a:spAutoFit/>
          </a:bodyPr>
          <a:lstStyle/>
          <a:p>
            <a:pPr algn="just"/>
            <a:r>
              <a:rPr lang="it-IT" b="1" dirty="0" smtClean="0">
                <a:solidFill>
                  <a:srgbClr val="002060"/>
                </a:solidFill>
              </a:rPr>
              <a:t>se ha per oggetto beni immobili, deve rivestire la forma scritta ad </a:t>
            </a:r>
            <a:r>
              <a:rPr lang="it-IT" b="1" dirty="0" err="1" smtClean="0">
                <a:solidFill>
                  <a:srgbClr val="002060"/>
                </a:solidFill>
              </a:rPr>
              <a:t>substantiam</a:t>
            </a:r>
            <a:r>
              <a:rPr lang="it-IT" b="1" dirty="0" smtClean="0">
                <a:solidFill>
                  <a:srgbClr val="002060"/>
                </a:solidFill>
              </a:rPr>
              <a:t> ai sensi dell’art. 1350 n.3 c.c. </a:t>
            </a:r>
            <a:endParaRPr lang="it-IT" b="1" dirty="0">
              <a:solidFill>
                <a:srgbClr val="002060"/>
              </a:solidFill>
            </a:endParaRPr>
          </a:p>
        </p:txBody>
      </p:sp>
      <p:sp>
        <p:nvSpPr>
          <p:cNvPr id="7" name="CasellaDiTesto 6"/>
          <p:cNvSpPr txBox="1"/>
          <p:nvPr/>
        </p:nvSpPr>
        <p:spPr>
          <a:xfrm>
            <a:off x="2816351" y="4023360"/>
            <a:ext cx="6089904" cy="2031325"/>
          </a:xfrm>
          <a:prstGeom prst="rect">
            <a:avLst/>
          </a:prstGeom>
          <a:solidFill>
            <a:srgbClr val="FFC000"/>
          </a:solidFill>
        </p:spPr>
        <p:txBody>
          <a:bodyPr wrap="square" rtlCol="0">
            <a:spAutoFit/>
          </a:bodyPr>
          <a:lstStyle/>
          <a:p>
            <a:pPr algn="just"/>
            <a:r>
              <a:rPr lang="it-IT" b="1" dirty="0" smtClean="0">
                <a:solidFill>
                  <a:srgbClr val="002060"/>
                </a:solidFill>
              </a:rPr>
              <a:t>consente di procedere ad una sola divisione piuttosto che a tante divisioni per quante sono le masse. Ed invero nell’ insegnamento della giurisprudenza di legittimità è solo siffatto congegno negoziale che si porrebbe come ineludibile presupposto dello scioglimento dell’unica comunione ad esso conseguente e quindi di un trattamento fiscale parametrato all’assenza di un profilo traslativo. </a:t>
            </a:r>
            <a:endParaRPr lang="it-IT" b="1" dirty="0">
              <a:solidFill>
                <a:srgbClr val="002060"/>
              </a:solidFill>
            </a:endParaRPr>
          </a:p>
        </p:txBody>
      </p:sp>
      <p:sp>
        <p:nvSpPr>
          <p:cNvPr id="8" name="Freccia a destra 7"/>
          <p:cNvSpPr/>
          <p:nvPr/>
        </p:nvSpPr>
        <p:spPr>
          <a:xfrm>
            <a:off x="1069372" y="4123944"/>
            <a:ext cx="844613" cy="429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B061ACB1-BBF0-44C7-9C09-9E49CD0809BD}" type="slidenum">
              <a:rPr lang="it-IT" smtClean="0"/>
              <a:t>6</a:t>
            </a:fld>
            <a:endParaRPr lang="it-IT"/>
          </a:p>
        </p:txBody>
      </p:sp>
    </p:spTree>
    <p:extLst>
      <p:ext uri="{BB962C8B-B14F-4D97-AF65-F5344CB8AC3E}">
        <p14:creationId xmlns:p14="http://schemas.microsoft.com/office/powerpoint/2010/main" val="333300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399" y="1883832"/>
            <a:ext cx="6241816" cy="539328"/>
          </a:xfrm>
          <a:solidFill>
            <a:srgbClr val="FFC000"/>
          </a:solidFill>
        </p:spPr>
        <p:txBody>
          <a:bodyPr/>
          <a:lstStyle/>
          <a:p>
            <a:r>
              <a:rPr lang="it-IT" b="1" dirty="0">
                <a:solidFill>
                  <a:srgbClr val="002060"/>
                </a:solidFill>
              </a:rPr>
              <a:t>Normale’ </a:t>
            </a:r>
            <a:r>
              <a:rPr lang="it-IT" b="1" dirty="0" smtClean="0">
                <a:solidFill>
                  <a:srgbClr val="002060"/>
                </a:solidFill>
              </a:rPr>
              <a:t>n.31 del 1880</a:t>
            </a:r>
            <a:endParaRPr lang="it-IT" b="1" dirty="0">
              <a:solidFill>
                <a:srgbClr val="002060"/>
              </a:solidFill>
            </a:endParaRPr>
          </a:p>
        </p:txBody>
      </p:sp>
      <p:sp>
        <p:nvSpPr>
          <p:cNvPr id="4" name="Segnaposto testo 3"/>
          <p:cNvSpPr>
            <a:spLocks noGrp="1"/>
          </p:cNvSpPr>
          <p:nvPr>
            <p:ph type="body" sz="half" idx="2"/>
          </p:nvPr>
        </p:nvSpPr>
        <p:spPr>
          <a:solidFill>
            <a:srgbClr val="FFC000"/>
          </a:solidFill>
        </p:spPr>
        <p:txBody>
          <a:bodyPr>
            <a:normAutofit lnSpcReduction="10000"/>
          </a:bodyPr>
          <a:lstStyle/>
          <a:p>
            <a:pPr algn="just"/>
            <a:r>
              <a:rPr lang="it-IT" sz="2000" b="1" dirty="0">
                <a:solidFill>
                  <a:srgbClr val="002060"/>
                </a:solidFill>
              </a:rPr>
              <a:t>“su concorde avviso della R. avvocatura generale, il Ministero ha osservato che quando la comunione legittimamente esiste, resta indifferente se questa </a:t>
            </a:r>
            <a:r>
              <a:rPr lang="it-IT" sz="2000" b="1" dirty="0" err="1">
                <a:solidFill>
                  <a:srgbClr val="002060"/>
                </a:solidFill>
              </a:rPr>
              <a:t>siasi</a:t>
            </a:r>
            <a:r>
              <a:rPr lang="it-IT" sz="2000" b="1" dirty="0">
                <a:solidFill>
                  <a:srgbClr val="002060"/>
                </a:solidFill>
              </a:rPr>
              <a:t> formata per più e diversi titoli e ragioni, essendo inconcepibile tra le medesime persone due o più comunioni distinte”.</a:t>
            </a:r>
          </a:p>
        </p:txBody>
      </p:sp>
      <p:pic>
        <p:nvPicPr>
          <p:cNvPr id="7" name="Segnaposto immagine 6"/>
          <p:cNvPicPr>
            <a:picLocks noGrp="1" noChangeAspect="1"/>
          </p:cNvPicPr>
          <p:nvPr>
            <p:ph type="pic" idx="1"/>
          </p:nvPr>
        </p:nvPicPr>
        <p:blipFill>
          <a:blip r:embed="rId2">
            <a:extLst>
              <a:ext uri="{28A0092B-C50C-407E-A947-70E740481C1C}">
                <a14:useLocalDpi xmlns:a14="http://schemas.microsoft.com/office/drawing/2010/main" val="0"/>
              </a:ext>
            </a:extLst>
          </a:blip>
          <a:srcRect l="4679" r="4679"/>
          <a:stretch>
            <a:fillRect/>
          </a:stretch>
        </p:blipFill>
        <p:spPr/>
      </p:pic>
      <p:sp>
        <p:nvSpPr>
          <p:cNvPr id="8" name="Segnaposto numero diapositiva 7"/>
          <p:cNvSpPr>
            <a:spLocks noGrp="1"/>
          </p:cNvSpPr>
          <p:nvPr>
            <p:ph type="sldNum" sz="quarter" idx="12"/>
          </p:nvPr>
        </p:nvSpPr>
        <p:spPr/>
        <p:txBody>
          <a:bodyPr/>
          <a:lstStyle/>
          <a:p>
            <a:fld id="{B061ACB1-BBF0-44C7-9C09-9E49CD0809BD}" type="slidenum">
              <a:rPr lang="it-IT" smtClean="0"/>
              <a:t>7</a:t>
            </a:fld>
            <a:endParaRPr lang="it-IT"/>
          </a:p>
        </p:txBody>
      </p:sp>
    </p:spTree>
    <p:extLst>
      <p:ext uri="{BB962C8B-B14F-4D97-AF65-F5344CB8AC3E}">
        <p14:creationId xmlns:p14="http://schemas.microsoft.com/office/powerpoint/2010/main" val="123145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p:cTn id="12" dur="500" fill="hold"/>
                                        <p:tgtEl>
                                          <p:spTgt spid="4">
                                            <p:bg/>
                                          </p:spTgt>
                                        </p:tgtEl>
                                        <p:attrNameLst>
                                          <p:attrName>ppt_w</p:attrName>
                                        </p:attrNameLst>
                                      </p:cBhvr>
                                      <p:tavLst>
                                        <p:tav tm="0">
                                          <p:val>
                                            <p:fltVal val="0"/>
                                          </p:val>
                                        </p:tav>
                                        <p:tav tm="100000">
                                          <p:val>
                                            <p:strVal val="#ppt_w"/>
                                          </p:val>
                                        </p:tav>
                                      </p:tavLst>
                                    </p:anim>
                                    <p:anim calcmode="lin" valueType="num">
                                      <p:cBhvr>
                                        <p:cTn id="13" dur="500" fill="hold"/>
                                        <p:tgtEl>
                                          <p:spTgt spid="4">
                                            <p:bg/>
                                          </p:spTgt>
                                        </p:tgtEl>
                                        <p:attrNameLst>
                                          <p:attrName>ppt_h</p:attrName>
                                        </p:attrNameLst>
                                      </p:cBhvr>
                                      <p:tavLst>
                                        <p:tav tm="0">
                                          <p:val>
                                            <p:fltVal val="0"/>
                                          </p:val>
                                        </p:tav>
                                        <p:tav tm="100000">
                                          <p:val>
                                            <p:strVal val="#ppt_h"/>
                                          </p:val>
                                        </p:tav>
                                      </p:tavLst>
                                    </p:anim>
                                    <p:animEffect transition="in" filter="fade">
                                      <p:cBhvr>
                                        <p:cTn id="14" dur="500"/>
                                        <p:tgtEl>
                                          <p:spTgt spid="4">
                                            <p:bg/>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4">
                                            <p:txEl>
                                              <p:pRg st="0" end="0"/>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399" y="1883832"/>
            <a:ext cx="6241816" cy="539328"/>
          </a:xfrm>
          <a:solidFill>
            <a:srgbClr val="FFC000"/>
          </a:solidFill>
        </p:spPr>
        <p:txBody>
          <a:bodyPr/>
          <a:lstStyle/>
          <a:p>
            <a:r>
              <a:rPr lang="it-IT" b="1" dirty="0">
                <a:solidFill>
                  <a:srgbClr val="002060"/>
                </a:solidFill>
              </a:rPr>
              <a:t>Normale’ </a:t>
            </a:r>
            <a:r>
              <a:rPr lang="it-IT" b="1" dirty="0" smtClean="0">
                <a:solidFill>
                  <a:srgbClr val="002060"/>
                </a:solidFill>
              </a:rPr>
              <a:t>n.31 del 1880</a:t>
            </a:r>
            <a:endParaRPr lang="it-IT" b="1" dirty="0">
              <a:solidFill>
                <a:srgbClr val="002060"/>
              </a:solidFill>
            </a:endParaRPr>
          </a:p>
        </p:txBody>
      </p:sp>
      <p:sp>
        <p:nvSpPr>
          <p:cNvPr id="4" name="Segnaposto testo 3"/>
          <p:cNvSpPr>
            <a:spLocks noGrp="1"/>
          </p:cNvSpPr>
          <p:nvPr>
            <p:ph type="body" sz="half" idx="2"/>
          </p:nvPr>
        </p:nvSpPr>
        <p:spPr>
          <a:solidFill>
            <a:srgbClr val="FFC000"/>
          </a:solidFill>
        </p:spPr>
        <p:txBody>
          <a:bodyPr>
            <a:normAutofit fontScale="92500" lnSpcReduction="20000"/>
          </a:bodyPr>
          <a:lstStyle/>
          <a:p>
            <a:pPr algn="just"/>
            <a:r>
              <a:rPr lang="it-IT" sz="2000" b="1" dirty="0" smtClean="0">
                <a:solidFill>
                  <a:srgbClr val="002060"/>
                </a:solidFill>
              </a:rPr>
              <a:t>“Quando </a:t>
            </a:r>
            <a:r>
              <a:rPr lang="it-IT" sz="2000" b="1" dirty="0">
                <a:solidFill>
                  <a:srgbClr val="002060"/>
                </a:solidFill>
              </a:rPr>
              <a:t>pertanto  si procede a dividere i beni comuni, bisogna ritenere che essi costituiscano una comunione sola nella quale è lecito ai dividenti spaziare tanto da poter assegnare ad uno di loro la sua quota con una qualunque delle cose comuni, senza che ne possa derivare mutato il carattere della divisione e da declaratoria diventar per ciò attributiva</a:t>
            </a:r>
            <a:r>
              <a:rPr lang="it-IT" sz="2000" b="1" dirty="0" smtClean="0">
                <a:solidFill>
                  <a:srgbClr val="002060"/>
                </a:solidFill>
              </a:rPr>
              <a:t>”.</a:t>
            </a:r>
            <a:endParaRPr lang="it-IT" sz="2000" b="1" dirty="0">
              <a:solidFill>
                <a:srgbClr val="002060"/>
              </a:solidFill>
            </a:endParaRPr>
          </a:p>
        </p:txBody>
      </p:sp>
      <p:pic>
        <p:nvPicPr>
          <p:cNvPr id="7" name="Segnaposto immagine 6"/>
          <p:cNvPicPr>
            <a:picLocks noGrp="1" noChangeAspect="1"/>
          </p:cNvPicPr>
          <p:nvPr>
            <p:ph type="pic" idx="1"/>
          </p:nvPr>
        </p:nvPicPr>
        <p:blipFill>
          <a:blip r:embed="rId2">
            <a:extLst>
              <a:ext uri="{28A0092B-C50C-407E-A947-70E740481C1C}">
                <a14:useLocalDpi xmlns:a14="http://schemas.microsoft.com/office/drawing/2010/main" val="0"/>
              </a:ext>
            </a:extLst>
          </a:blip>
          <a:srcRect l="4679" r="4679"/>
          <a:stretch>
            <a:fillRect/>
          </a:stretch>
        </p:blipFill>
        <p:spPr/>
      </p:pic>
      <p:sp>
        <p:nvSpPr>
          <p:cNvPr id="3" name="Segnaposto numero diapositiva 2"/>
          <p:cNvSpPr>
            <a:spLocks noGrp="1"/>
          </p:cNvSpPr>
          <p:nvPr>
            <p:ph type="sldNum" sz="quarter" idx="12"/>
          </p:nvPr>
        </p:nvSpPr>
        <p:spPr/>
        <p:txBody>
          <a:bodyPr/>
          <a:lstStyle/>
          <a:p>
            <a:fld id="{B061ACB1-BBF0-44C7-9C09-9E49CD0809BD}" type="slidenum">
              <a:rPr lang="it-IT" smtClean="0"/>
              <a:t>8</a:t>
            </a:fld>
            <a:endParaRPr lang="it-IT"/>
          </a:p>
        </p:txBody>
      </p:sp>
    </p:spTree>
    <p:extLst>
      <p:ext uri="{BB962C8B-B14F-4D97-AF65-F5344CB8AC3E}">
        <p14:creationId xmlns:p14="http://schemas.microsoft.com/office/powerpoint/2010/main" val="146991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p:cTn id="12" dur="500" fill="hold"/>
                                        <p:tgtEl>
                                          <p:spTgt spid="4">
                                            <p:bg/>
                                          </p:spTgt>
                                        </p:tgtEl>
                                        <p:attrNameLst>
                                          <p:attrName>ppt_w</p:attrName>
                                        </p:attrNameLst>
                                      </p:cBhvr>
                                      <p:tavLst>
                                        <p:tav tm="0">
                                          <p:val>
                                            <p:fltVal val="0"/>
                                          </p:val>
                                        </p:tav>
                                        <p:tav tm="100000">
                                          <p:val>
                                            <p:strVal val="#ppt_w"/>
                                          </p:val>
                                        </p:tav>
                                      </p:tavLst>
                                    </p:anim>
                                    <p:anim calcmode="lin" valueType="num">
                                      <p:cBhvr>
                                        <p:cTn id="13" dur="500" fill="hold"/>
                                        <p:tgtEl>
                                          <p:spTgt spid="4">
                                            <p:bg/>
                                          </p:spTgt>
                                        </p:tgtEl>
                                        <p:attrNameLst>
                                          <p:attrName>ppt_h</p:attrName>
                                        </p:attrNameLst>
                                      </p:cBhvr>
                                      <p:tavLst>
                                        <p:tav tm="0">
                                          <p:val>
                                            <p:fltVal val="0"/>
                                          </p:val>
                                        </p:tav>
                                        <p:tav tm="100000">
                                          <p:val>
                                            <p:strVal val="#ppt_h"/>
                                          </p:val>
                                        </p:tav>
                                      </p:tavLst>
                                    </p:anim>
                                    <p:animEffect transition="in" filter="fade">
                                      <p:cBhvr>
                                        <p:cTn id="14" dur="500"/>
                                        <p:tgtEl>
                                          <p:spTgt spid="4">
                                            <p:bg/>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4">
                                            <p:txEl>
                                              <p:pRg st="0" end="0"/>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399" y="1472184"/>
            <a:ext cx="6241816" cy="950976"/>
          </a:xfrm>
          <a:solidFill>
            <a:srgbClr val="FFC000"/>
          </a:solidFill>
        </p:spPr>
        <p:txBody>
          <a:bodyPr>
            <a:normAutofit fontScale="90000"/>
          </a:bodyPr>
          <a:lstStyle/>
          <a:p>
            <a:r>
              <a:rPr lang="it-IT" b="1" dirty="0" smtClean="0">
                <a:solidFill>
                  <a:srgbClr val="002060"/>
                </a:solidFill>
              </a:rPr>
              <a:t>Cassazione n.1556 del 30 agosto 1947</a:t>
            </a:r>
            <a:r>
              <a:rPr lang="it-IT" b="1" dirty="0">
                <a:solidFill>
                  <a:srgbClr val="002060"/>
                </a:solidFill>
              </a:rPr>
              <a:t/>
            </a:r>
            <a:br>
              <a:rPr lang="it-IT" b="1" dirty="0">
                <a:solidFill>
                  <a:srgbClr val="002060"/>
                </a:solidFill>
              </a:rPr>
            </a:br>
            <a:r>
              <a:rPr lang="it-IT" b="1" dirty="0">
                <a:solidFill>
                  <a:srgbClr val="002060"/>
                </a:solidFill>
              </a:rPr>
              <a:t>“pluralità di titoli/pluralità di comunioni” </a:t>
            </a:r>
          </a:p>
        </p:txBody>
      </p:sp>
      <p:sp>
        <p:nvSpPr>
          <p:cNvPr id="4" name="Segnaposto testo 3"/>
          <p:cNvSpPr>
            <a:spLocks noGrp="1"/>
          </p:cNvSpPr>
          <p:nvPr>
            <p:ph type="body" sz="half" idx="2"/>
          </p:nvPr>
        </p:nvSpPr>
        <p:spPr>
          <a:solidFill>
            <a:srgbClr val="FFC000"/>
          </a:solidFill>
        </p:spPr>
        <p:txBody>
          <a:bodyPr>
            <a:normAutofit fontScale="92500"/>
          </a:bodyPr>
          <a:lstStyle/>
          <a:p>
            <a:pPr algn="just"/>
            <a:r>
              <a:rPr lang="it-IT" sz="2000" b="1" dirty="0">
                <a:solidFill>
                  <a:srgbClr val="002060"/>
                </a:solidFill>
              </a:rPr>
              <a:t>veniva negata l’unicità della comunione in presenza di diversi titoli e tempi di acquisto di beni (divenuti) comuni tra i contitolari, e così acquisiva consistenza un’idea, che poi sarà </a:t>
            </a:r>
            <a:r>
              <a:rPr lang="it-IT" sz="2000" b="1" dirty="0" err="1">
                <a:solidFill>
                  <a:srgbClr val="002060"/>
                </a:solidFill>
              </a:rPr>
              <a:t>fondativa</a:t>
            </a:r>
            <a:r>
              <a:rPr lang="it-IT" sz="2000" b="1" dirty="0">
                <a:solidFill>
                  <a:srgbClr val="002060"/>
                </a:solidFill>
              </a:rPr>
              <a:t> della categoria concettuale stessa di che trattasi: le “masse plurime”, intese come ‘pluralità di comunioni per quanti sono i titoli di provenienza</a:t>
            </a:r>
          </a:p>
        </p:txBody>
      </p:sp>
      <p:pic>
        <p:nvPicPr>
          <p:cNvPr id="5" name="Segnaposto immagine 4"/>
          <p:cNvPicPr>
            <a:picLocks noGrp="1" noChangeAspect="1"/>
          </p:cNvPicPr>
          <p:nvPr>
            <p:ph type="pic" idx="1"/>
          </p:nvPr>
        </p:nvPicPr>
        <p:blipFill>
          <a:blip r:embed="rId2">
            <a:extLst>
              <a:ext uri="{28A0092B-C50C-407E-A947-70E740481C1C}">
                <a14:useLocalDpi xmlns:a14="http://schemas.microsoft.com/office/drawing/2010/main" val="0"/>
              </a:ext>
            </a:extLst>
          </a:blip>
          <a:srcRect l="32645" r="32645"/>
          <a:stretch>
            <a:fillRect/>
          </a:stretch>
        </p:blipFill>
        <p:spPr/>
      </p:pic>
      <p:sp>
        <p:nvSpPr>
          <p:cNvPr id="6" name="Segnaposto numero diapositiva 5"/>
          <p:cNvSpPr>
            <a:spLocks noGrp="1"/>
          </p:cNvSpPr>
          <p:nvPr>
            <p:ph type="sldNum" sz="quarter" idx="12"/>
          </p:nvPr>
        </p:nvSpPr>
        <p:spPr/>
        <p:txBody>
          <a:bodyPr/>
          <a:lstStyle/>
          <a:p>
            <a:fld id="{B061ACB1-BBF0-44C7-9C09-9E49CD0809BD}" type="slidenum">
              <a:rPr lang="it-IT" smtClean="0"/>
              <a:t>9</a:t>
            </a:fld>
            <a:endParaRPr lang="it-IT"/>
          </a:p>
        </p:txBody>
      </p:sp>
    </p:spTree>
    <p:extLst>
      <p:ext uri="{BB962C8B-B14F-4D97-AF65-F5344CB8AC3E}">
        <p14:creationId xmlns:p14="http://schemas.microsoft.com/office/powerpoint/2010/main" val="16042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500" fill="hold"/>
                                        <p:tgtEl>
                                          <p:spTgt spid="4">
                                            <p:bg/>
                                          </p:spTgt>
                                        </p:tgtEl>
                                        <p:attrNameLst>
                                          <p:attrName>ppt_w</p:attrName>
                                        </p:attrNameLst>
                                      </p:cBhvr>
                                      <p:tavLst>
                                        <p:tav tm="0">
                                          <p:val>
                                            <p:fltVal val="0"/>
                                          </p:val>
                                        </p:tav>
                                        <p:tav tm="100000">
                                          <p:val>
                                            <p:strVal val="#ppt_w"/>
                                          </p:val>
                                        </p:tav>
                                      </p:tavLst>
                                    </p:anim>
                                    <p:anim calcmode="lin" valueType="num">
                                      <p:cBhvr>
                                        <p:cTn id="14" dur="500" fill="hold"/>
                                        <p:tgtEl>
                                          <p:spTgt spid="4">
                                            <p:bg/>
                                          </p:spTgt>
                                        </p:tgtEl>
                                        <p:attrNameLst>
                                          <p:attrName>ppt_h</p:attrName>
                                        </p:attrNameLst>
                                      </p:cBhvr>
                                      <p:tavLst>
                                        <p:tav tm="0">
                                          <p:val>
                                            <p:fltVal val="0"/>
                                          </p:val>
                                        </p:tav>
                                        <p:tav tm="100000">
                                          <p:val>
                                            <p:strVal val="#ppt_h"/>
                                          </p:val>
                                        </p:tav>
                                      </p:tavLst>
                                    </p:anim>
                                    <p:animEffect transition="in" filter="fade">
                                      <p:cBhvr>
                                        <p:cTn id="15" dur="500"/>
                                        <p:tgtEl>
                                          <p:spTgt spid="4">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
                                            <p:txEl>
                                              <p:pRg st="0" end="0"/>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205</TotalTime>
  <Words>2227</Words>
  <Application>Microsoft Office PowerPoint</Application>
  <PresentationFormat>Widescreen</PresentationFormat>
  <Paragraphs>77</Paragraphs>
  <Slides>22</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Arial</vt:lpstr>
      <vt:lpstr>Calibri</vt:lpstr>
      <vt:lpstr>Garamond</vt:lpstr>
      <vt:lpstr>Organico</vt:lpstr>
      <vt:lpstr>IL CONTRATTO DI COSTITUZIONE DI COMUNIONE E MASSE PLURIME: LE RICADUTE QUALIFICATORIE SUL TRATTAMENTO FISCALE a cura di Adriano Pischetola</vt:lpstr>
      <vt:lpstr>Risposta ad interpello n.526  del 13 dicembre 2019</vt:lpstr>
      <vt:lpstr>Risposta ad interpello n.526  del 13 dicembre 2019</vt:lpstr>
      <vt:lpstr>Risposta ad interpello n.413   del  16 giugno 2021 </vt:lpstr>
      <vt:lpstr>Art. 34 del TUR </vt:lpstr>
      <vt:lpstr>Presentazione standard di PowerPoint</vt:lpstr>
      <vt:lpstr>Normale’ n.31 del 1880</vt:lpstr>
      <vt:lpstr>Normale’ n.31 del 1880</vt:lpstr>
      <vt:lpstr>Cassazione n.1556 del 30 agosto 1947 “pluralità di titoli/pluralità di comunioni” </vt:lpstr>
      <vt:lpstr>Cassazione n.1556 del 30 agosto 1947 “pluralità di titoli/pluralità di comunioni” </vt:lpstr>
      <vt:lpstr>Cassazione n.2224 del 18 ottobre 1961</vt:lpstr>
      <vt:lpstr>Cassazione n.2224 del 18 ottobre 1961</vt:lpstr>
      <vt:lpstr>Ma l’automatismo non è poi così scontato …</vt:lpstr>
      <vt:lpstr>Presentazione standard di PowerPoint</vt:lpstr>
      <vt:lpstr>Presentazione standard di PowerPoint</vt:lpstr>
      <vt:lpstr>Presentazione standard di PowerPoint</vt:lpstr>
      <vt:lpstr>Presentazione standard di PowerPoint</vt:lpstr>
      <vt:lpstr>Le ricadute qualificatorie sul trattamento  fiscale </vt:lpstr>
      <vt:lpstr>Le ricadute qualificatorie sul trattamento  fiscale </vt:lpstr>
      <vt:lpstr>Le ricadute qualificatorie sul trattamento  fiscale </vt:lpstr>
      <vt:lpstr>Le ricadute qualificatorie sul trattamento  fiscale </vt:lpstr>
      <vt:lpstr>Grazie a tutti per l’attenzione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CONTRATTO DI COSTITUZIONE DI COMUNIONE E MASSE PLURIME: RIFLESSIONI IN AMBITO FISCALE a cura di Adriano Pischetola</dc:title>
  <dc:creator>Utente</dc:creator>
  <cp:lastModifiedBy>Utente</cp:lastModifiedBy>
  <cp:revision>39</cp:revision>
  <dcterms:created xsi:type="dcterms:W3CDTF">2022-04-11T14:11:11Z</dcterms:created>
  <dcterms:modified xsi:type="dcterms:W3CDTF">2022-05-09T09:32:17Z</dcterms:modified>
</cp:coreProperties>
</file>