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627" r:id="rId5"/>
    <p:sldId id="615" r:id="rId6"/>
    <p:sldId id="617" r:id="rId7"/>
    <p:sldId id="626" r:id="rId8"/>
    <p:sldId id="610" r:id="rId9"/>
    <p:sldId id="611" r:id="rId10"/>
    <p:sldId id="635" r:id="rId11"/>
    <p:sldId id="636" r:id="rId12"/>
    <p:sldId id="637" r:id="rId13"/>
    <p:sldId id="638" r:id="rId14"/>
    <p:sldId id="655" r:id="rId15"/>
    <p:sldId id="656" r:id="rId16"/>
    <p:sldId id="657" r:id="rId17"/>
    <p:sldId id="572" r:id="rId18"/>
  </p:sldIdLst>
  <p:sldSz cx="12192000" cy="6858000"/>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E88920"/>
    <a:srgbClr val="F3F2F1"/>
    <a:srgbClr val="BF41A4"/>
    <a:srgbClr val="CA9536"/>
    <a:srgbClr val="7CBC4C"/>
    <a:srgbClr val="588933"/>
    <a:srgbClr val="FFCC00"/>
    <a:srgbClr val="E4D62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FD9E2-721F-4A00-8CB3-ADBC821AF093}" v="4" dt="2024-10-11T23:03:55.81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81" d="100"/>
          <a:sy n="81" d="100"/>
        </p:scale>
        <p:origin x="514" y="58"/>
      </p:cViewPr>
      <p:guideLst>
        <p:guide orient="horz" pos="2205"/>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DC8B30-B17C-4BC9-A572-B70A96C13256}" type="doc">
      <dgm:prSet loTypeId="urn:microsoft.com/office/officeart/2005/8/layout/equation1" loCatId="process" qsTypeId="urn:microsoft.com/office/officeart/2005/8/quickstyle/3d3" qsCatId="3D" csTypeId="urn:microsoft.com/office/officeart/2005/8/colors/accent2_1" csCatId="accent2" phldr="1"/>
      <dgm:spPr/>
      <dgm:t>
        <a:bodyPr/>
        <a:lstStyle/>
        <a:p>
          <a:endParaRPr lang="it-IT"/>
        </a:p>
      </dgm:t>
    </dgm:pt>
    <dgm:pt modelId="{DBEE92D3-0D13-427F-9B89-E1969247AB6A}">
      <dgm:prSet phldrT="[Testo]" custT="1"/>
      <dgm:spPr/>
      <dgm:t>
        <a:bodyPr/>
        <a:lstStyle/>
        <a:p>
          <a:r>
            <a:rPr lang="it-IT" sz="1400" dirty="0">
              <a:latin typeface="+mn-lt"/>
            </a:rPr>
            <a:t>Contributo volontario versato dal professionista</a:t>
          </a:r>
        </a:p>
      </dgm:t>
    </dgm:pt>
    <dgm:pt modelId="{B6C7BB1C-A193-49F2-8206-D4C69886AE9B}" type="parTrans" cxnId="{2BEF3966-E3C6-42B7-8213-E8BFB9F47DC0}">
      <dgm:prSet/>
      <dgm:spPr/>
      <dgm:t>
        <a:bodyPr/>
        <a:lstStyle/>
        <a:p>
          <a:endParaRPr lang="it-IT" sz="1600">
            <a:latin typeface="+mn-lt"/>
          </a:endParaRPr>
        </a:p>
      </dgm:t>
    </dgm:pt>
    <dgm:pt modelId="{5F1A5E6D-1BAB-4703-826A-C8B1A8AD2D72}" type="sibTrans" cxnId="{2BEF3966-E3C6-42B7-8213-E8BFB9F47DC0}">
      <dgm:prSet custT="1"/>
      <dgm:spPr/>
      <dgm:t>
        <a:bodyPr/>
        <a:lstStyle/>
        <a:p>
          <a:endParaRPr lang="it-IT" sz="800" dirty="0">
            <a:latin typeface="+mn-lt"/>
          </a:endParaRPr>
        </a:p>
      </dgm:t>
    </dgm:pt>
    <dgm:pt modelId="{03008151-3C7A-43D2-A541-3539A5E4369F}">
      <dgm:prSet phldrT="[Testo]" custT="1"/>
      <dgm:spPr/>
      <dgm:t>
        <a:bodyPr/>
        <a:lstStyle/>
        <a:p>
          <a:r>
            <a:rPr lang="it-IT" sz="1400" dirty="0">
              <a:latin typeface="+mn-lt"/>
            </a:rPr>
            <a:t>Costi piano adesione</a:t>
          </a:r>
        </a:p>
      </dgm:t>
    </dgm:pt>
    <dgm:pt modelId="{84A1DA97-AA49-4B89-8E22-F1A62C90EA9F}" type="parTrans" cxnId="{C0E9EFC9-230D-4BF8-B778-C61AB8BEADE8}">
      <dgm:prSet/>
      <dgm:spPr/>
      <dgm:t>
        <a:bodyPr/>
        <a:lstStyle/>
        <a:p>
          <a:endParaRPr lang="it-IT" sz="1600">
            <a:latin typeface="+mn-lt"/>
          </a:endParaRPr>
        </a:p>
      </dgm:t>
    </dgm:pt>
    <dgm:pt modelId="{47DDA9AC-4867-41AA-87EB-4A20E196DD1E}" type="sibTrans" cxnId="{C0E9EFC9-230D-4BF8-B778-C61AB8BEADE8}">
      <dgm:prSet custT="1"/>
      <dgm:spPr/>
      <dgm:t>
        <a:bodyPr/>
        <a:lstStyle/>
        <a:p>
          <a:endParaRPr lang="it-IT" sz="2000" dirty="0">
            <a:latin typeface="+mn-lt"/>
          </a:endParaRPr>
        </a:p>
      </dgm:t>
    </dgm:pt>
    <dgm:pt modelId="{8DB039DA-2D83-46E9-82AE-184676018D0C}">
      <dgm:prSet phldrT="[Testo]" custT="1"/>
      <dgm:spPr/>
      <dgm:t>
        <a:bodyPr/>
        <a:lstStyle/>
        <a:p>
          <a:r>
            <a:rPr lang="it-IT" sz="1400" dirty="0">
              <a:latin typeface="+mn-lt"/>
            </a:rPr>
            <a:t>Rendimenti investimento al netto della fiscalità</a:t>
          </a:r>
        </a:p>
      </dgm:t>
    </dgm:pt>
    <dgm:pt modelId="{7119B16C-CC13-4D7D-B844-56B27FF2BCCB}" type="parTrans" cxnId="{064B46B5-C3BC-4AF8-A3E5-81E6FAED9B7D}">
      <dgm:prSet/>
      <dgm:spPr/>
      <dgm:t>
        <a:bodyPr/>
        <a:lstStyle/>
        <a:p>
          <a:endParaRPr lang="it-IT" sz="1600">
            <a:latin typeface="+mn-lt"/>
          </a:endParaRPr>
        </a:p>
      </dgm:t>
    </dgm:pt>
    <dgm:pt modelId="{C80EB99A-7198-410C-B189-82274EDC1139}" type="sibTrans" cxnId="{064B46B5-C3BC-4AF8-A3E5-81E6FAED9B7D}">
      <dgm:prSet custT="1"/>
      <dgm:spPr/>
      <dgm:t>
        <a:bodyPr/>
        <a:lstStyle/>
        <a:p>
          <a:endParaRPr lang="it-IT" sz="800">
            <a:latin typeface="+mn-lt"/>
          </a:endParaRPr>
        </a:p>
      </dgm:t>
    </dgm:pt>
    <dgm:pt modelId="{BF69E2E8-ABC0-4322-A340-BE5A5981FB5F}">
      <dgm:prSet phldrT="[Testo]" custT="1"/>
      <dgm:spPr/>
      <dgm:t>
        <a:bodyPr/>
        <a:lstStyle/>
        <a:p>
          <a:r>
            <a:rPr lang="it-IT" sz="1600" b="1" dirty="0">
              <a:latin typeface="+mn-lt"/>
            </a:rPr>
            <a:t>Pensione 2° pilastro</a:t>
          </a:r>
          <a:endParaRPr lang="it-IT" sz="1200" dirty="0">
            <a:latin typeface="+mn-lt"/>
          </a:endParaRPr>
        </a:p>
      </dgm:t>
    </dgm:pt>
    <dgm:pt modelId="{76A64EF3-71A7-414E-9618-F4123A99BE97}" type="parTrans" cxnId="{504ADD25-B7CD-40FA-BE15-EC9394ED5357}">
      <dgm:prSet/>
      <dgm:spPr/>
      <dgm:t>
        <a:bodyPr/>
        <a:lstStyle/>
        <a:p>
          <a:endParaRPr lang="it-IT" sz="1600">
            <a:latin typeface="+mn-lt"/>
          </a:endParaRPr>
        </a:p>
      </dgm:t>
    </dgm:pt>
    <dgm:pt modelId="{90EBEE97-C09F-489A-80C9-142134586B82}" type="sibTrans" cxnId="{504ADD25-B7CD-40FA-BE15-EC9394ED5357}">
      <dgm:prSet/>
      <dgm:spPr/>
      <dgm:t>
        <a:bodyPr/>
        <a:lstStyle/>
        <a:p>
          <a:endParaRPr lang="it-IT" sz="1600">
            <a:latin typeface="+mn-lt"/>
          </a:endParaRPr>
        </a:p>
      </dgm:t>
    </dgm:pt>
    <dgm:pt modelId="{E825D430-AAC5-4DD1-949D-AF1DC213686D}" type="pres">
      <dgm:prSet presAssocID="{E3DC8B30-B17C-4BC9-A572-B70A96C13256}" presName="linearFlow" presStyleCnt="0">
        <dgm:presLayoutVars>
          <dgm:dir/>
          <dgm:resizeHandles val="exact"/>
        </dgm:presLayoutVars>
      </dgm:prSet>
      <dgm:spPr/>
    </dgm:pt>
    <dgm:pt modelId="{F7C8243A-1A5F-4004-BA88-CE81BBFAFA4E}" type="pres">
      <dgm:prSet presAssocID="{DBEE92D3-0D13-427F-9B89-E1969247AB6A}" presName="node" presStyleLbl="node1" presStyleIdx="0" presStyleCnt="4" custScaleX="129990" custScaleY="98673">
        <dgm:presLayoutVars>
          <dgm:bulletEnabled val="1"/>
        </dgm:presLayoutVars>
      </dgm:prSet>
      <dgm:spPr/>
    </dgm:pt>
    <dgm:pt modelId="{87C2F17B-8186-46A4-8731-E6F04F33E90C}" type="pres">
      <dgm:prSet presAssocID="{5F1A5E6D-1BAB-4703-826A-C8B1A8AD2D72}" presName="spacerL" presStyleCnt="0"/>
      <dgm:spPr/>
    </dgm:pt>
    <dgm:pt modelId="{5F71311A-5B0F-4793-8662-FC1A12ACAFFE}" type="pres">
      <dgm:prSet presAssocID="{5F1A5E6D-1BAB-4703-826A-C8B1A8AD2D72}" presName="sibTrans" presStyleLbl="sibTrans2D1" presStyleIdx="0" presStyleCnt="3" custScaleX="94456"/>
      <dgm:spPr/>
    </dgm:pt>
    <dgm:pt modelId="{05334631-3E45-48A7-99CB-51E9AFFC96E9}" type="pres">
      <dgm:prSet presAssocID="{5F1A5E6D-1BAB-4703-826A-C8B1A8AD2D72}" presName="spacerR" presStyleCnt="0"/>
      <dgm:spPr/>
    </dgm:pt>
    <dgm:pt modelId="{8ADFFDBE-7D41-42D9-A0A0-23DB730F209F}" type="pres">
      <dgm:prSet presAssocID="{8DB039DA-2D83-46E9-82AE-184676018D0C}" presName="node" presStyleLbl="node1" presStyleIdx="1" presStyleCnt="4" custScaleX="128843">
        <dgm:presLayoutVars>
          <dgm:bulletEnabled val="1"/>
        </dgm:presLayoutVars>
      </dgm:prSet>
      <dgm:spPr/>
    </dgm:pt>
    <dgm:pt modelId="{62F80A44-9D53-4D27-9D46-5EA53BD857EA}" type="pres">
      <dgm:prSet presAssocID="{C80EB99A-7198-410C-B189-82274EDC1139}" presName="spacerL" presStyleCnt="0"/>
      <dgm:spPr/>
    </dgm:pt>
    <dgm:pt modelId="{0E669D82-8126-49D9-AC58-08F3D462A9F2}" type="pres">
      <dgm:prSet presAssocID="{C80EB99A-7198-410C-B189-82274EDC1139}" presName="sibTrans" presStyleLbl="sibTrans2D1" presStyleIdx="1" presStyleCnt="3"/>
      <dgm:spPr>
        <a:prstGeom prst="mathMinus">
          <a:avLst/>
        </a:prstGeom>
      </dgm:spPr>
    </dgm:pt>
    <dgm:pt modelId="{1CF033BD-9A4D-4877-A3D8-E52B53229F7D}" type="pres">
      <dgm:prSet presAssocID="{C80EB99A-7198-410C-B189-82274EDC1139}" presName="spacerR" presStyleCnt="0"/>
      <dgm:spPr/>
    </dgm:pt>
    <dgm:pt modelId="{0DE8F550-F216-4009-961E-B70E9CAD9A16}" type="pres">
      <dgm:prSet presAssocID="{03008151-3C7A-43D2-A541-3539A5E4369F}" presName="node" presStyleLbl="node1" presStyleIdx="2" presStyleCnt="4">
        <dgm:presLayoutVars>
          <dgm:bulletEnabled val="1"/>
        </dgm:presLayoutVars>
      </dgm:prSet>
      <dgm:spPr/>
    </dgm:pt>
    <dgm:pt modelId="{64C2317F-57B5-4735-B064-2A6AA08915A0}" type="pres">
      <dgm:prSet presAssocID="{47DDA9AC-4867-41AA-87EB-4A20E196DD1E}" presName="spacerL" presStyleCnt="0"/>
      <dgm:spPr/>
    </dgm:pt>
    <dgm:pt modelId="{A5F79EF8-D7F2-404D-9D18-DFE0078998EF}" type="pres">
      <dgm:prSet presAssocID="{47DDA9AC-4867-41AA-87EB-4A20E196DD1E}" presName="sibTrans" presStyleLbl="sibTrans2D1" presStyleIdx="2" presStyleCnt="3"/>
      <dgm:spPr/>
    </dgm:pt>
    <dgm:pt modelId="{359971DB-0E40-48EC-AD92-700330B3E698}" type="pres">
      <dgm:prSet presAssocID="{47DDA9AC-4867-41AA-87EB-4A20E196DD1E}" presName="spacerR" presStyleCnt="0"/>
      <dgm:spPr/>
    </dgm:pt>
    <dgm:pt modelId="{0E8757F9-8A0E-4AC7-BBD9-53098F3E6D83}" type="pres">
      <dgm:prSet presAssocID="{BF69E2E8-ABC0-4322-A340-BE5A5981FB5F}" presName="node" presStyleLbl="node1" presStyleIdx="3" presStyleCnt="4">
        <dgm:presLayoutVars>
          <dgm:bulletEnabled val="1"/>
        </dgm:presLayoutVars>
      </dgm:prSet>
      <dgm:spPr/>
    </dgm:pt>
  </dgm:ptLst>
  <dgm:cxnLst>
    <dgm:cxn modelId="{504ADD25-B7CD-40FA-BE15-EC9394ED5357}" srcId="{E3DC8B30-B17C-4BC9-A572-B70A96C13256}" destId="{BF69E2E8-ABC0-4322-A340-BE5A5981FB5F}" srcOrd="3" destOrd="0" parTransId="{76A64EF3-71A7-414E-9618-F4123A99BE97}" sibTransId="{90EBEE97-C09F-489A-80C9-142134586B82}"/>
    <dgm:cxn modelId="{8EC9F027-0BF0-4D85-9025-0DCFFBD6B206}" type="presOf" srcId="{03008151-3C7A-43D2-A541-3539A5E4369F}" destId="{0DE8F550-F216-4009-961E-B70E9CAD9A16}" srcOrd="0" destOrd="0" presId="urn:microsoft.com/office/officeart/2005/8/layout/equation1"/>
    <dgm:cxn modelId="{EDEDD92C-36D1-4C56-AA9F-0B722519F22E}" type="presOf" srcId="{DBEE92D3-0D13-427F-9B89-E1969247AB6A}" destId="{F7C8243A-1A5F-4004-BA88-CE81BBFAFA4E}" srcOrd="0" destOrd="0" presId="urn:microsoft.com/office/officeart/2005/8/layout/equation1"/>
    <dgm:cxn modelId="{231DDB3A-D171-4DBE-85D1-82DBCDA67EDA}" type="presOf" srcId="{E3DC8B30-B17C-4BC9-A572-B70A96C13256}" destId="{E825D430-AAC5-4DD1-949D-AF1DC213686D}" srcOrd="0" destOrd="0" presId="urn:microsoft.com/office/officeart/2005/8/layout/equation1"/>
    <dgm:cxn modelId="{2990DC3F-BC1E-43B0-9800-F986CE3F9F00}" type="presOf" srcId="{BF69E2E8-ABC0-4322-A340-BE5A5981FB5F}" destId="{0E8757F9-8A0E-4AC7-BBD9-53098F3E6D83}" srcOrd="0" destOrd="0" presId="urn:microsoft.com/office/officeart/2005/8/layout/equation1"/>
    <dgm:cxn modelId="{2BEF3966-E3C6-42B7-8213-E8BFB9F47DC0}" srcId="{E3DC8B30-B17C-4BC9-A572-B70A96C13256}" destId="{DBEE92D3-0D13-427F-9B89-E1969247AB6A}" srcOrd="0" destOrd="0" parTransId="{B6C7BB1C-A193-49F2-8206-D4C69886AE9B}" sibTransId="{5F1A5E6D-1BAB-4703-826A-C8B1A8AD2D72}"/>
    <dgm:cxn modelId="{6067F469-672F-44D8-AC01-1C490DF84BBD}" type="presOf" srcId="{C80EB99A-7198-410C-B189-82274EDC1139}" destId="{0E669D82-8126-49D9-AC58-08F3D462A9F2}" srcOrd="0" destOrd="0" presId="urn:microsoft.com/office/officeart/2005/8/layout/equation1"/>
    <dgm:cxn modelId="{373AB956-D0C1-44E2-83FF-35F011846FB7}" type="presOf" srcId="{47DDA9AC-4867-41AA-87EB-4A20E196DD1E}" destId="{A5F79EF8-D7F2-404D-9D18-DFE0078998EF}" srcOrd="0" destOrd="0" presId="urn:microsoft.com/office/officeart/2005/8/layout/equation1"/>
    <dgm:cxn modelId="{774F448E-8963-40CC-8C05-257175DBB003}" type="presOf" srcId="{5F1A5E6D-1BAB-4703-826A-C8B1A8AD2D72}" destId="{5F71311A-5B0F-4793-8662-FC1A12ACAFFE}" srcOrd="0" destOrd="0" presId="urn:microsoft.com/office/officeart/2005/8/layout/equation1"/>
    <dgm:cxn modelId="{064B46B5-C3BC-4AF8-A3E5-81E6FAED9B7D}" srcId="{E3DC8B30-B17C-4BC9-A572-B70A96C13256}" destId="{8DB039DA-2D83-46E9-82AE-184676018D0C}" srcOrd="1" destOrd="0" parTransId="{7119B16C-CC13-4D7D-B844-56B27FF2BCCB}" sibTransId="{C80EB99A-7198-410C-B189-82274EDC1139}"/>
    <dgm:cxn modelId="{C0E9EFC9-230D-4BF8-B778-C61AB8BEADE8}" srcId="{E3DC8B30-B17C-4BC9-A572-B70A96C13256}" destId="{03008151-3C7A-43D2-A541-3539A5E4369F}" srcOrd="2" destOrd="0" parTransId="{84A1DA97-AA49-4B89-8E22-F1A62C90EA9F}" sibTransId="{47DDA9AC-4867-41AA-87EB-4A20E196DD1E}"/>
    <dgm:cxn modelId="{603BE7D9-452A-4738-90B7-B0B89E35D155}" type="presOf" srcId="{8DB039DA-2D83-46E9-82AE-184676018D0C}" destId="{8ADFFDBE-7D41-42D9-A0A0-23DB730F209F}" srcOrd="0" destOrd="0" presId="urn:microsoft.com/office/officeart/2005/8/layout/equation1"/>
    <dgm:cxn modelId="{46A5FF74-DE5B-4470-9B2A-00828B058756}" type="presParOf" srcId="{E825D430-AAC5-4DD1-949D-AF1DC213686D}" destId="{F7C8243A-1A5F-4004-BA88-CE81BBFAFA4E}" srcOrd="0" destOrd="0" presId="urn:microsoft.com/office/officeart/2005/8/layout/equation1"/>
    <dgm:cxn modelId="{E0DF9645-809D-44E1-9339-5012928869F7}" type="presParOf" srcId="{E825D430-AAC5-4DD1-949D-AF1DC213686D}" destId="{87C2F17B-8186-46A4-8731-E6F04F33E90C}" srcOrd="1" destOrd="0" presId="urn:microsoft.com/office/officeart/2005/8/layout/equation1"/>
    <dgm:cxn modelId="{AFD43B5F-9A03-46E1-996B-53452A0FF597}" type="presParOf" srcId="{E825D430-AAC5-4DD1-949D-AF1DC213686D}" destId="{5F71311A-5B0F-4793-8662-FC1A12ACAFFE}" srcOrd="2" destOrd="0" presId="urn:microsoft.com/office/officeart/2005/8/layout/equation1"/>
    <dgm:cxn modelId="{ECBAB430-A6DA-47C3-9CFB-BCEA50C410FC}" type="presParOf" srcId="{E825D430-AAC5-4DD1-949D-AF1DC213686D}" destId="{05334631-3E45-48A7-99CB-51E9AFFC96E9}" srcOrd="3" destOrd="0" presId="urn:microsoft.com/office/officeart/2005/8/layout/equation1"/>
    <dgm:cxn modelId="{155B0321-351F-4B3F-A317-CDEDDF8FF45B}" type="presParOf" srcId="{E825D430-AAC5-4DD1-949D-AF1DC213686D}" destId="{8ADFFDBE-7D41-42D9-A0A0-23DB730F209F}" srcOrd="4" destOrd="0" presId="urn:microsoft.com/office/officeart/2005/8/layout/equation1"/>
    <dgm:cxn modelId="{F49DBC16-F82C-473C-A4D0-4FAF8CF01C69}" type="presParOf" srcId="{E825D430-AAC5-4DD1-949D-AF1DC213686D}" destId="{62F80A44-9D53-4D27-9D46-5EA53BD857EA}" srcOrd="5" destOrd="0" presId="urn:microsoft.com/office/officeart/2005/8/layout/equation1"/>
    <dgm:cxn modelId="{29FD63AE-D4EB-404D-B060-11E5C682A756}" type="presParOf" srcId="{E825D430-AAC5-4DD1-949D-AF1DC213686D}" destId="{0E669D82-8126-49D9-AC58-08F3D462A9F2}" srcOrd="6" destOrd="0" presId="urn:microsoft.com/office/officeart/2005/8/layout/equation1"/>
    <dgm:cxn modelId="{3C4717F4-7946-4019-9DD1-CD62DE7FA482}" type="presParOf" srcId="{E825D430-AAC5-4DD1-949D-AF1DC213686D}" destId="{1CF033BD-9A4D-4877-A3D8-E52B53229F7D}" srcOrd="7" destOrd="0" presId="urn:microsoft.com/office/officeart/2005/8/layout/equation1"/>
    <dgm:cxn modelId="{B938FDF6-B2D3-4661-B43E-4AC04D29E004}" type="presParOf" srcId="{E825D430-AAC5-4DD1-949D-AF1DC213686D}" destId="{0DE8F550-F216-4009-961E-B70E9CAD9A16}" srcOrd="8" destOrd="0" presId="urn:microsoft.com/office/officeart/2005/8/layout/equation1"/>
    <dgm:cxn modelId="{43A67FDE-178D-4274-8C8E-A589467FE54C}" type="presParOf" srcId="{E825D430-AAC5-4DD1-949D-AF1DC213686D}" destId="{64C2317F-57B5-4735-B064-2A6AA08915A0}" srcOrd="9" destOrd="0" presId="urn:microsoft.com/office/officeart/2005/8/layout/equation1"/>
    <dgm:cxn modelId="{65785862-12C4-4642-B7BC-C2650A913A40}" type="presParOf" srcId="{E825D430-AAC5-4DD1-949D-AF1DC213686D}" destId="{A5F79EF8-D7F2-404D-9D18-DFE0078998EF}" srcOrd="10" destOrd="0" presId="urn:microsoft.com/office/officeart/2005/8/layout/equation1"/>
    <dgm:cxn modelId="{D637EBAE-0E81-4FE0-B576-D5CA742700F5}" type="presParOf" srcId="{E825D430-AAC5-4DD1-949D-AF1DC213686D}" destId="{359971DB-0E40-48EC-AD92-700330B3E698}" srcOrd="11" destOrd="0" presId="urn:microsoft.com/office/officeart/2005/8/layout/equation1"/>
    <dgm:cxn modelId="{DBB0BD55-1E04-424D-866B-BA4408F15E8B}" type="presParOf" srcId="{E825D430-AAC5-4DD1-949D-AF1DC213686D}" destId="{0E8757F9-8A0E-4AC7-BBD9-53098F3E6D83}"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832A70-0108-41B6-84F0-EFC3B68E1E90}" type="doc">
      <dgm:prSet loTypeId="urn:microsoft.com/office/officeart/2008/layout/IncreasingCircleProcess" loCatId="process" qsTypeId="urn:microsoft.com/office/officeart/2005/8/quickstyle/3d4" qsCatId="3D" csTypeId="urn:microsoft.com/office/officeart/2005/8/colors/accent2_2" csCatId="accent2" phldr="1"/>
      <dgm:spPr/>
      <dgm:t>
        <a:bodyPr/>
        <a:lstStyle/>
        <a:p>
          <a:endParaRPr lang="it-IT"/>
        </a:p>
      </dgm:t>
    </dgm:pt>
    <dgm:pt modelId="{E60CA63E-9933-455B-B036-693D43897265}">
      <dgm:prSet phldrT="[Testo]" custT="1"/>
      <dgm:spPr/>
      <dgm:t>
        <a:bodyPr anchor="ctr" anchorCtr="0"/>
        <a:lstStyle/>
        <a:p>
          <a:r>
            <a:rPr lang="it-IT" sz="1600" b="1">
              <a:latin typeface="+mn-lt"/>
            </a:rPr>
            <a:t>Esenzione dei contributi</a:t>
          </a:r>
          <a:endParaRPr lang="it-IT" sz="1600" b="1" dirty="0">
            <a:latin typeface="+mn-lt"/>
          </a:endParaRPr>
        </a:p>
      </dgm:t>
    </dgm:pt>
    <dgm:pt modelId="{579D0F9F-686C-4929-9C1D-5E2E3BCD57BF}" type="parTrans" cxnId="{16A064D4-A399-4B48-AB18-37D76BC3CB2F}">
      <dgm:prSet/>
      <dgm:spPr/>
      <dgm:t>
        <a:bodyPr/>
        <a:lstStyle/>
        <a:p>
          <a:endParaRPr lang="it-IT" sz="1400">
            <a:latin typeface="+mn-lt"/>
          </a:endParaRPr>
        </a:p>
      </dgm:t>
    </dgm:pt>
    <dgm:pt modelId="{6531F890-967D-40D6-A9AB-ADFE91608960}" type="sibTrans" cxnId="{16A064D4-A399-4B48-AB18-37D76BC3CB2F}">
      <dgm:prSet/>
      <dgm:spPr/>
      <dgm:t>
        <a:bodyPr/>
        <a:lstStyle/>
        <a:p>
          <a:endParaRPr lang="it-IT" sz="1400">
            <a:latin typeface="+mn-lt"/>
          </a:endParaRPr>
        </a:p>
      </dgm:t>
    </dgm:pt>
    <dgm:pt modelId="{27CB793E-F7D2-486B-9C98-4D682A9053E4}">
      <dgm:prSet phldrT="[Testo]" custT="1"/>
      <dgm:spPr/>
      <dgm:t>
        <a:bodyPr/>
        <a:lstStyle/>
        <a:p>
          <a:pPr>
            <a:buFont typeface="Courier New" panose="02070309020205020404" pitchFamily="49" charset="0"/>
            <a:buChar char="o"/>
          </a:pPr>
          <a:r>
            <a:rPr lang="it-IT" sz="1400" dirty="0">
              <a:latin typeface="+mn-lt"/>
            </a:rPr>
            <a:t>I contributi versati possono essere dedotti dal reddito complessivo </a:t>
          </a:r>
          <a:r>
            <a:rPr lang="it-IT" sz="1400" dirty="0"/>
            <a:t>fino al limite di </a:t>
          </a:r>
          <a:r>
            <a:rPr lang="it-IT" sz="1400" b="1" u="sng" dirty="0"/>
            <a:t>5.164,57 euro</a:t>
          </a:r>
          <a:r>
            <a:rPr lang="it-IT" sz="1400" b="0" u="none" dirty="0"/>
            <a:t> l’anno.</a:t>
          </a:r>
          <a:endParaRPr lang="it-IT" sz="1400" b="0" u="none" dirty="0">
            <a:latin typeface="+mn-lt"/>
          </a:endParaRPr>
        </a:p>
      </dgm:t>
    </dgm:pt>
    <dgm:pt modelId="{064CA149-AE51-4F42-BAC0-1800A439A6AF}" type="parTrans" cxnId="{9D46F0FB-F088-4B34-8BE1-7328CFA3F912}">
      <dgm:prSet/>
      <dgm:spPr/>
      <dgm:t>
        <a:bodyPr/>
        <a:lstStyle/>
        <a:p>
          <a:endParaRPr lang="it-IT" sz="1400">
            <a:latin typeface="+mn-lt"/>
          </a:endParaRPr>
        </a:p>
      </dgm:t>
    </dgm:pt>
    <dgm:pt modelId="{C8C8E772-F46A-4F4E-8C38-C6286322146C}" type="sibTrans" cxnId="{9D46F0FB-F088-4B34-8BE1-7328CFA3F912}">
      <dgm:prSet/>
      <dgm:spPr/>
      <dgm:t>
        <a:bodyPr/>
        <a:lstStyle/>
        <a:p>
          <a:endParaRPr lang="it-IT" sz="1400">
            <a:latin typeface="+mn-lt"/>
          </a:endParaRPr>
        </a:p>
      </dgm:t>
    </dgm:pt>
    <dgm:pt modelId="{A562A860-FB38-4B2E-A30F-0EF59435A267}">
      <dgm:prSet phldrT="[Testo]" custT="1"/>
      <dgm:spPr/>
      <dgm:t>
        <a:bodyPr anchor="ctr" anchorCtr="0"/>
        <a:lstStyle/>
        <a:p>
          <a:r>
            <a:rPr lang="it-IT" sz="1600" b="1" dirty="0">
              <a:latin typeface="+mn-lt"/>
            </a:rPr>
            <a:t>Tassazione delle prestazioni</a:t>
          </a:r>
        </a:p>
      </dgm:t>
    </dgm:pt>
    <dgm:pt modelId="{A5666366-E3FF-440B-A37A-9F3312092901}" type="parTrans" cxnId="{56801879-9267-4992-B53E-A29AB064AE99}">
      <dgm:prSet/>
      <dgm:spPr/>
      <dgm:t>
        <a:bodyPr/>
        <a:lstStyle/>
        <a:p>
          <a:endParaRPr lang="it-IT" sz="1400">
            <a:latin typeface="+mn-lt"/>
          </a:endParaRPr>
        </a:p>
      </dgm:t>
    </dgm:pt>
    <dgm:pt modelId="{A91A3BAC-7307-4A6F-BC6C-4B7030FEF1F4}" type="sibTrans" cxnId="{56801879-9267-4992-B53E-A29AB064AE99}">
      <dgm:prSet/>
      <dgm:spPr/>
      <dgm:t>
        <a:bodyPr/>
        <a:lstStyle/>
        <a:p>
          <a:endParaRPr lang="it-IT" sz="1400">
            <a:latin typeface="+mn-lt"/>
          </a:endParaRPr>
        </a:p>
      </dgm:t>
    </dgm:pt>
    <dgm:pt modelId="{89974FF8-431A-4C2D-BA03-DAF15C9FB248}">
      <dgm:prSet phldrT="[Testo]" custT="1"/>
      <dgm:spPr/>
      <dgm:t>
        <a:bodyPr/>
        <a:lstStyle/>
        <a:p>
          <a:pPr>
            <a:buFont typeface="Courier New" panose="02070309020205020404" pitchFamily="49" charset="0"/>
            <a:buChar char="o"/>
          </a:pPr>
          <a:r>
            <a:rPr lang="it-IT" sz="1400" dirty="0"/>
            <a:t>Sulle erogazioni effettuate dal fondo, al momento del raggiungimento dell’età pensionabile, si applica una ritenuta del </a:t>
          </a:r>
          <a:r>
            <a:rPr lang="it-IT" sz="1400" b="1" u="sng" dirty="0"/>
            <a:t>15%</a:t>
          </a:r>
          <a:r>
            <a:rPr lang="it-IT" sz="1400" b="0" u="none" dirty="0"/>
            <a:t>.</a:t>
          </a:r>
          <a:endParaRPr lang="it-IT" sz="1400" b="0" u="none" dirty="0">
            <a:latin typeface="+mn-lt"/>
          </a:endParaRPr>
        </a:p>
      </dgm:t>
    </dgm:pt>
    <dgm:pt modelId="{8853F2A3-8F64-473D-89C9-9EECCE5FAEB4}" type="parTrans" cxnId="{0610491B-E3FC-4F33-9FF8-F6EBEEA593A5}">
      <dgm:prSet/>
      <dgm:spPr/>
      <dgm:t>
        <a:bodyPr/>
        <a:lstStyle/>
        <a:p>
          <a:endParaRPr lang="it-IT" sz="1400">
            <a:latin typeface="+mn-lt"/>
          </a:endParaRPr>
        </a:p>
      </dgm:t>
    </dgm:pt>
    <dgm:pt modelId="{17AEC23A-A70A-48C4-BBAF-B0022AC55556}" type="sibTrans" cxnId="{0610491B-E3FC-4F33-9FF8-F6EBEEA593A5}">
      <dgm:prSet/>
      <dgm:spPr/>
      <dgm:t>
        <a:bodyPr/>
        <a:lstStyle/>
        <a:p>
          <a:endParaRPr lang="it-IT" sz="1400">
            <a:latin typeface="+mn-lt"/>
          </a:endParaRPr>
        </a:p>
      </dgm:t>
    </dgm:pt>
    <dgm:pt modelId="{0D9F1510-8601-4186-BEA6-41E3679BD8BD}">
      <dgm:prSet phldrT="[Testo]" custT="1"/>
      <dgm:spPr/>
      <dgm:t>
        <a:bodyPr anchor="ctr" anchorCtr="0"/>
        <a:lstStyle/>
        <a:p>
          <a:r>
            <a:rPr lang="it-IT" sz="1600" b="1">
              <a:latin typeface="+mn-lt"/>
            </a:rPr>
            <a:t>Spese sanitarie</a:t>
          </a:r>
          <a:endParaRPr lang="it-IT" sz="1600" b="1" dirty="0">
            <a:latin typeface="+mn-lt"/>
          </a:endParaRPr>
        </a:p>
      </dgm:t>
    </dgm:pt>
    <dgm:pt modelId="{7788B1BC-4C34-41A5-9095-56B5FBF96C81}" type="parTrans" cxnId="{630B8353-8EC8-4D50-849F-24D1F8B6E1E5}">
      <dgm:prSet/>
      <dgm:spPr/>
      <dgm:t>
        <a:bodyPr/>
        <a:lstStyle/>
        <a:p>
          <a:endParaRPr lang="it-IT" sz="1400">
            <a:latin typeface="+mn-lt"/>
          </a:endParaRPr>
        </a:p>
      </dgm:t>
    </dgm:pt>
    <dgm:pt modelId="{A5E77B99-337B-404C-9E93-59002FDC30E5}" type="sibTrans" cxnId="{630B8353-8EC8-4D50-849F-24D1F8B6E1E5}">
      <dgm:prSet/>
      <dgm:spPr/>
      <dgm:t>
        <a:bodyPr/>
        <a:lstStyle/>
        <a:p>
          <a:endParaRPr lang="it-IT" sz="1400">
            <a:latin typeface="+mn-lt"/>
          </a:endParaRPr>
        </a:p>
      </dgm:t>
    </dgm:pt>
    <dgm:pt modelId="{4B405ACC-4CA8-4822-9249-77256674B3EB}">
      <dgm:prSet phldrT="[Testo]" custT="1"/>
      <dgm:spPr/>
      <dgm:t>
        <a:bodyPr/>
        <a:lstStyle/>
        <a:p>
          <a:pPr>
            <a:buFont typeface="Courier New" panose="02070309020205020404" pitchFamily="49" charset="0"/>
            <a:buChar char="o"/>
          </a:pPr>
          <a:r>
            <a:rPr lang="it-IT" sz="1400"/>
            <a:t>Le anticipazioni per spese sanitarie sono tassate con un’aliquota agevolata che varia tra il </a:t>
          </a:r>
          <a:r>
            <a:rPr lang="it-IT" sz="1400" b="1" u="sng"/>
            <a:t>15%</a:t>
          </a:r>
          <a:r>
            <a:rPr lang="it-IT" sz="1400"/>
            <a:t> e il </a:t>
          </a:r>
          <a:r>
            <a:rPr lang="it-IT" sz="1400" b="1" u="sng"/>
            <a:t>9%</a:t>
          </a:r>
          <a:r>
            <a:rPr lang="it-IT" sz="1400"/>
            <a:t> (in base agli anni di partecipazione al fondo).</a:t>
          </a:r>
          <a:endParaRPr lang="it-IT" sz="1400" dirty="0">
            <a:latin typeface="+mn-lt"/>
          </a:endParaRPr>
        </a:p>
      </dgm:t>
    </dgm:pt>
    <dgm:pt modelId="{26F2B3C5-31D8-4D07-9A9E-F5636458B5C8}" type="parTrans" cxnId="{B372AEAF-FA8C-49E5-882F-5CC6A0C5C53F}">
      <dgm:prSet/>
      <dgm:spPr/>
      <dgm:t>
        <a:bodyPr/>
        <a:lstStyle/>
        <a:p>
          <a:endParaRPr lang="it-IT" sz="1400">
            <a:latin typeface="+mn-lt"/>
          </a:endParaRPr>
        </a:p>
      </dgm:t>
    </dgm:pt>
    <dgm:pt modelId="{645883FF-DC91-4078-9D12-1F502F753359}" type="sibTrans" cxnId="{B372AEAF-FA8C-49E5-882F-5CC6A0C5C53F}">
      <dgm:prSet/>
      <dgm:spPr/>
      <dgm:t>
        <a:bodyPr/>
        <a:lstStyle/>
        <a:p>
          <a:endParaRPr lang="it-IT" sz="1400">
            <a:latin typeface="+mn-lt"/>
          </a:endParaRPr>
        </a:p>
      </dgm:t>
    </dgm:pt>
    <dgm:pt modelId="{AE3BBEFF-7870-4C55-A3A8-B6D67B1DEAA0}">
      <dgm:prSet phldrT="[Testo]" custT="1"/>
      <dgm:spPr/>
      <dgm:t>
        <a:bodyPr/>
        <a:lstStyle/>
        <a:p>
          <a:r>
            <a:rPr lang="it-IT" sz="1400"/>
            <a:t>L’aderente può richiedere un’anticipazione per ulteriori esigenze a condizione che non sia di importo superiore al 30% della posizione maturata e che l’iscritto sia aderente al fondo da un minimo di 8 anni.</a:t>
          </a:r>
        </a:p>
        <a:p>
          <a:r>
            <a:rPr lang="it-IT" sz="1400"/>
            <a:t>In questo caso la ritenuta è pari al </a:t>
          </a:r>
          <a:r>
            <a:rPr lang="it-IT" sz="1400" b="1" u="sng"/>
            <a:t>23%.</a:t>
          </a:r>
          <a:endParaRPr lang="it-IT" sz="1400" dirty="0">
            <a:latin typeface="+mn-lt"/>
          </a:endParaRPr>
        </a:p>
      </dgm:t>
    </dgm:pt>
    <dgm:pt modelId="{344CF02B-6AA5-4AEB-8279-846E73BC854E}" type="parTrans" cxnId="{2800CB08-9C41-4DD1-9C21-5CFC4CCE486C}">
      <dgm:prSet/>
      <dgm:spPr/>
      <dgm:t>
        <a:bodyPr/>
        <a:lstStyle/>
        <a:p>
          <a:endParaRPr lang="it-IT" sz="1400">
            <a:latin typeface="+mn-lt"/>
          </a:endParaRPr>
        </a:p>
      </dgm:t>
    </dgm:pt>
    <dgm:pt modelId="{3EE322E9-C6BD-43C9-93F6-917D1F889F58}" type="sibTrans" cxnId="{2800CB08-9C41-4DD1-9C21-5CFC4CCE486C}">
      <dgm:prSet/>
      <dgm:spPr/>
      <dgm:t>
        <a:bodyPr/>
        <a:lstStyle/>
        <a:p>
          <a:endParaRPr lang="it-IT" sz="1400">
            <a:latin typeface="+mn-lt"/>
          </a:endParaRPr>
        </a:p>
      </dgm:t>
    </dgm:pt>
    <dgm:pt modelId="{8F13DAA9-DCCE-4F58-BA24-85ADA13E5D7A}">
      <dgm:prSet phldrT="[Testo]" custT="1"/>
      <dgm:spPr/>
      <dgm:t>
        <a:bodyPr anchor="ctr" anchorCtr="0"/>
        <a:lstStyle/>
        <a:p>
          <a:pPr>
            <a:buFont typeface="Courier New" panose="02070309020205020404" pitchFamily="49" charset="0"/>
            <a:buChar char="o"/>
          </a:pPr>
          <a:r>
            <a:rPr lang="it-IT" sz="1600" b="1">
              <a:latin typeface="+mn-lt"/>
            </a:rPr>
            <a:t>Altre esigenze</a:t>
          </a:r>
          <a:r>
            <a:rPr lang="it-IT" sz="1400" b="1" baseline="0">
              <a:latin typeface="+mn-lt"/>
            </a:rPr>
            <a:t> </a:t>
          </a:r>
          <a:endParaRPr lang="it-IT" sz="1400" b="1" dirty="0">
            <a:latin typeface="+mn-lt"/>
          </a:endParaRPr>
        </a:p>
      </dgm:t>
    </dgm:pt>
    <dgm:pt modelId="{B8A6FB19-A77D-4DBA-A3E0-24F874873CFD}" type="parTrans" cxnId="{D3EE396F-7F03-42A0-9596-250BA6171410}">
      <dgm:prSet/>
      <dgm:spPr/>
      <dgm:t>
        <a:bodyPr/>
        <a:lstStyle/>
        <a:p>
          <a:endParaRPr lang="it-IT" sz="1400"/>
        </a:p>
      </dgm:t>
    </dgm:pt>
    <dgm:pt modelId="{796F62F8-6338-412D-BB43-26315D8AF998}" type="sibTrans" cxnId="{D3EE396F-7F03-42A0-9596-250BA6171410}">
      <dgm:prSet/>
      <dgm:spPr/>
      <dgm:t>
        <a:bodyPr/>
        <a:lstStyle/>
        <a:p>
          <a:endParaRPr lang="it-IT" sz="1400"/>
        </a:p>
      </dgm:t>
    </dgm:pt>
    <dgm:pt modelId="{7CD813E6-8587-4ED6-86BB-242DF0C63160}">
      <dgm:prSet phldrT="[Testo]" custT="1"/>
      <dgm:spPr/>
      <dgm:t>
        <a:bodyPr/>
        <a:lstStyle/>
        <a:p>
          <a:pPr>
            <a:buFont typeface="Courier New" panose="02070309020205020404" pitchFamily="49" charset="0"/>
            <a:buChar char="o"/>
          </a:pPr>
          <a:r>
            <a:rPr lang="it-IT" sz="1400"/>
            <a:t>Tale ritenuta può essere ridotta fino al </a:t>
          </a:r>
          <a:r>
            <a:rPr lang="it-IT" sz="1400" b="1" u="sng"/>
            <a:t>9%</a:t>
          </a:r>
          <a:r>
            <a:rPr lang="it-IT" sz="1400"/>
            <a:t> in funzione dell’anzianità di partecipazione alla forma di previdenza complementare scelta.</a:t>
          </a:r>
          <a:endParaRPr lang="it-IT" sz="1400" dirty="0">
            <a:latin typeface="+mn-lt"/>
          </a:endParaRPr>
        </a:p>
      </dgm:t>
    </dgm:pt>
    <dgm:pt modelId="{C6932CBD-F3B8-4A5E-8246-86D59A3DC0D2}" type="parTrans" cxnId="{4A05E8E5-9B1C-43B7-BC1F-837BFB8CA119}">
      <dgm:prSet/>
      <dgm:spPr/>
      <dgm:t>
        <a:bodyPr/>
        <a:lstStyle/>
        <a:p>
          <a:endParaRPr lang="it-IT" sz="1400"/>
        </a:p>
      </dgm:t>
    </dgm:pt>
    <dgm:pt modelId="{7A9C1916-E942-4B2B-A1BD-85FF65A108C5}" type="sibTrans" cxnId="{4A05E8E5-9B1C-43B7-BC1F-837BFB8CA119}">
      <dgm:prSet/>
      <dgm:spPr/>
      <dgm:t>
        <a:bodyPr/>
        <a:lstStyle/>
        <a:p>
          <a:endParaRPr lang="it-IT" sz="1400"/>
        </a:p>
      </dgm:t>
    </dgm:pt>
    <dgm:pt modelId="{7C2FC074-8859-498E-8717-579BBDF1EBE4}">
      <dgm:prSet phldrT="[Testo]" custT="1"/>
      <dgm:spPr/>
      <dgm:t>
        <a:bodyPr/>
        <a:lstStyle/>
        <a:p>
          <a:pPr>
            <a:buFont typeface="Courier New" panose="02070309020205020404" pitchFamily="49" charset="0"/>
            <a:buChar char="o"/>
          </a:pPr>
          <a:r>
            <a:rPr lang="it-IT" sz="1400"/>
            <a:t>Le anticipazioni per acquisto o ristrutturazione della prima casa possiedono una ritenuta del </a:t>
          </a:r>
          <a:r>
            <a:rPr lang="it-IT" sz="1400" b="1" u="sng"/>
            <a:t>23%</a:t>
          </a:r>
          <a:r>
            <a:rPr lang="it-IT" sz="1400"/>
            <a:t>.</a:t>
          </a:r>
        </a:p>
        <a:p>
          <a:pPr>
            <a:buFont typeface="Courier New" panose="02070309020205020404" pitchFamily="49" charset="0"/>
            <a:buChar char="o"/>
          </a:pPr>
          <a:r>
            <a:rPr lang="it-IT" sz="1400"/>
            <a:t>Tali anticipazioni possono essere richieste dall’aderente iscritto da più di 8 anni al fondo e per un importo non superiore al 75%.</a:t>
          </a:r>
          <a:endParaRPr lang="it-IT" sz="1400" dirty="0">
            <a:latin typeface="+mn-lt"/>
          </a:endParaRPr>
        </a:p>
      </dgm:t>
    </dgm:pt>
    <dgm:pt modelId="{5479C8ED-09DE-4F02-BEDC-073B49C3CC57}" type="parTrans" cxnId="{DA5EF095-BC2F-4F84-9390-66D7088B2F8F}">
      <dgm:prSet/>
      <dgm:spPr/>
      <dgm:t>
        <a:bodyPr/>
        <a:lstStyle/>
        <a:p>
          <a:endParaRPr lang="it-IT" sz="1400"/>
        </a:p>
      </dgm:t>
    </dgm:pt>
    <dgm:pt modelId="{9E7F1F65-CBD8-490F-A4ED-6428110EEF8E}" type="sibTrans" cxnId="{DA5EF095-BC2F-4F84-9390-66D7088B2F8F}">
      <dgm:prSet/>
      <dgm:spPr/>
      <dgm:t>
        <a:bodyPr/>
        <a:lstStyle/>
        <a:p>
          <a:endParaRPr lang="it-IT" sz="1400"/>
        </a:p>
      </dgm:t>
    </dgm:pt>
    <dgm:pt modelId="{19F874F6-8F80-4202-9D49-FFC80FFF8DD5}">
      <dgm:prSet phldrT="[Testo]" custT="1"/>
      <dgm:spPr/>
      <dgm:t>
        <a:bodyPr/>
        <a:lstStyle/>
        <a:p>
          <a:pPr>
            <a:buFont typeface="Courier New" panose="02070309020205020404" pitchFamily="49" charset="0"/>
            <a:buChar char="o"/>
          </a:pPr>
          <a:r>
            <a:rPr lang="it-IT" sz="1600" b="1" kern="1200">
              <a:latin typeface="Calibri" panose="020F0502020204030204"/>
              <a:ea typeface="+mn-ea"/>
              <a:cs typeface="+mn-cs"/>
            </a:rPr>
            <a:t>Acquisto prima casa</a:t>
          </a:r>
          <a:endParaRPr lang="it-IT" sz="1600" b="1" kern="1200" dirty="0">
            <a:latin typeface="Calibri" panose="020F0502020204030204"/>
            <a:ea typeface="+mn-ea"/>
            <a:cs typeface="+mn-cs"/>
          </a:endParaRPr>
        </a:p>
      </dgm:t>
    </dgm:pt>
    <dgm:pt modelId="{ECDD646F-7068-4655-8531-8D7E693F3F1F}" type="parTrans" cxnId="{AE763043-E610-4448-A1A7-3970CE50AAF6}">
      <dgm:prSet/>
      <dgm:spPr/>
      <dgm:t>
        <a:bodyPr/>
        <a:lstStyle/>
        <a:p>
          <a:endParaRPr lang="it-IT"/>
        </a:p>
      </dgm:t>
    </dgm:pt>
    <dgm:pt modelId="{DA7CD001-E347-496B-B831-5987875B9B83}" type="sibTrans" cxnId="{AE763043-E610-4448-A1A7-3970CE50AAF6}">
      <dgm:prSet/>
      <dgm:spPr/>
      <dgm:t>
        <a:bodyPr/>
        <a:lstStyle/>
        <a:p>
          <a:endParaRPr lang="it-IT"/>
        </a:p>
      </dgm:t>
    </dgm:pt>
    <dgm:pt modelId="{A4D21292-A6CF-4968-AC16-2EA0305E78DC}" type="pres">
      <dgm:prSet presAssocID="{F6832A70-0108-41B6-84F0-EFC3B68E1E90}" presName="Name0" presStyleCnt="0">
        <dgm:presLayoutVars>
          <dgm:chMax val="7"/>
          <dgm:chPref val="7"/>
          <dgm:dir/>
          <dgm:animOne val="branch"/>
          <dgm:animLvl val="lvl"/>
        </dgm:presLayoutVars>
      </dgm:prSet>
      <dgm:spPr/>
    </dgm:pt>
    <dgm:pt modelId="{5FF532ED-7970-403C-9EE7-AE4ED892BB37}" type="pres">
      <dgm:prSet presAssocID="{E60CA63E-9933-455B-B036-693D43897265}" presName="composite" presStyleCnt="0"/>
      <dgm:spPr/>
    </dgm:pt>
    <dgm:pt modelId="{2A34975F-F042-4C06-86EC-9DC4882BAF45}" type="pres">
      <dgm:prSet presAssocID="{E60CA63E-9933-455B-B036-693D43897265}" presName="BackAccent" presStyleLbl="bgShp" presStyleIdx="0" presStyleCnt="5"/>
      <dgm:spPr/>
    </dgm:pt>
    <dgm:pt modelId="{A14A39B4-5568-4463-B9BB-CCC151A100B4}" type="pres">
      <dgm:prSet presAssocID="{E60CA63E-9933-455B-B036-693D43897265}" presName="Accent" presStyleLbl="alignNode1" presStyleIdx="0" presStyleCnt="5"/>
      <dgm:spPr/>
    </dgm:pt>
    <dgm:pt modelId="{815FFCBE-B1D4-4921-A0B9-38D8B70ACDAA}" type="pres">
      <dgm:prSet presAssocID="{E60CA63E-9933-455B-B036-693D43897265}" presName="Child" presStyleLbl="revTx" presStyleIdx="0" presStyleCnt="10">
        <dgm:presLayoutVars>
          <dgm:chMax val="0"/>
          <dgm:chPref val="0"/>
          <dgm:bulletEnabled val="1"/>
        </dgm:presLayoutVars>
      </dgm:prSet>
      <dgm:spPr/>
    </dgm:pt>
    <dgm:pt modelId="{B19225D4-DA44-40DE-A40B-54CEAD8CE163}" type="pres">
      <dgm:prSet presAssocID="{E60CA63E-9933-455B-B036-693D43897265}" presName="Parent" presStyleLbl="revTx" presStyleIdx="1" presStyleCnt="10" custLinFactNeighborY="-19921">
        <dgm:presLayoutVars>
          <dgm:chMax val="1"/>
          <dgm:chPref val="1"/>
          <dgm:bulletEnabled val="1"/>
        </dgm:presLayoutVars>
      </dgm:prSet>
      <dgm:spPr/>
    </dgm:pt>
    <dgm:pt modelId="{3C742054-0BC7-4604-B271-C01168AF228C}" type="pres">
      <dgm:prSet presAssocID="{6531F890-967D-40D6-A9AB-ADFE91608960}" presName="sibTrans" presStyleCnt="0"/>
      <dgm:spPr/>
    </dgm:pt>
    <dgm:pt modelId="{A22947B6-4EEC-4420-9052-293640E31C6A}" type="pres">
      <dgm:prSet presAssocID="{A562A860-FB38-4B2E-A30F-0EF59435A267}" presName="composite" presStyleCnt="0"/>
      <dgm:spPr/>
    </dgm:pt>
    <dgm:pt modelId="{005DE105-610E-4497-933B-F456C1F5B979}" type="pres">
      <dgm:prSet presAssocID="{A562A860-FB38-4B2E-A30F-0EF59435A267}" presName="BackAccent" presStyleLbl="bgShp" presStyleIdx="1" presStyleCnt="5"/>
      <dgm:spPr/>
    </dgm:pt>
    <dgm:pt modelId="{AFE3A967-F1FB-4FB5-883A-799757D69FB5}" type="pres">
      <dgm:prSet presAssocID="{A562A860-FB38-4B2E-A30F-0EF59435A267}" presName="Accent" presStyleLbl="alignNode1" presStyleIdx="1" presStyleCnt="5"/>
      <dgm:spPr/>
    </dgm:pt>
    <dgm:pt modelId="{1FEED6B5-B7C1-4F4B-BCF1-54E4DE129935}" type="pres">
      <dgm:prSet presAssocID="{A562A860-FB38-4B2E-A30F-0EF59435A267}" presName="Child" presStyleLbl="revTx" presStyleIdx="2" presStyleCnt="10">
        <dgm:presLayoutVars>
          <dgm:chMax val="0"/>
          <dgm:chPref val="0"/>
          <dgm:bulletEnabled val="1"/>
        </dgm:presLayoutVars>
      </dgm:prSet>
      <dgm:spPr/>
    </dgm:pt>
    <dgm:pt modelId="{B9395470-96EC-4675-85A1-FD1F62C61CFF}" type="pres">
      <dgm:prSet presAssocID="{A562A860-FB38-4B2E-A30F-0EF59435A267}" presName="Parent" presStyleLbl="revTx" presStyleIdx="3" presStyleCnt="10">
        <dgm:presLayoutVars>
          <dgm:chMax val="1"/>
          <dgm:chPref val="1"/>
          <dgm:bulletEnabled val="1"/>
        </dgm:presLayoutVars>
      </dgm:prSet>
      <dgm:spPr/>
    </dgm:pt>
    <dgm:pt modelId="{DCCD19C8-6677-4214-A5AE-9E63D250850C}" type="pres">
      <dgm:prSet presAssocID="{A91A3BAC-7307-4A6F-BC6C-4B7030FEF1F4}" presName="sibTrans" presStyleCnt="0"/>
      <dgm:spPr/>
    </dgm:pt>
    <dgm:pt modelId="{99BB00CF-18CA-446C-ACA8-AB2C23125B7F}" type="pres">
      <dgm:prSet presAssocID="{0D9F1510-8601-4186-BEA6-41E3679BD8BD}" presName="composite" presStyleCnt="0"/>
      <dgm:spPr/>
    </dgm:pt>
    <dgm:pt modelId="{0BF28EA2-24CB-4064-A754-5C63738D61B6}" type="pres">
      <dgm:prSet presAssocID="{0D9F1510-8601-4186-BEA6-41E3679BD8BD}" presName="BackAccent" presStyleLbl="bgShp" presStyleIdx="2" presStyleCnt="5"/>
      <dgm:spPr/>
    </dgm:pt>
    <dgm:pt modelId="{ACFE98A4-FF93-45A7-8816-A4FBE996B8EC}" type="pres">
      <dgm:prSet presAssocID="{0D9F1510-8601-4186-BEA6-41E3679BD8BD}" presName="Accent" presStyleLbl="alignNode1" presStyleIdx="2" presStyleCnt="5"/>
      <dgm:spPr/>
    </dgm:pt>
    <dgm:pt modelId="{D67428B7-DC5F-462D-8255-F8C73E450F88}" type="pres">
      <dgm:prSet presAssocID="{0D9F1510-8601-4186-BEA6-41E3679BD8BD}" presName="Child" presStyleLbl="revTx" presStyleIdx="4" presStyleCnt="10">
        <dgm:presLayoutVars>
          <dgm:chMax val="0"/>
          <dgm:chPref val="0"/>
          <dgm:bulletEnabled val="1"/>
        </dgm:presLayoutVars>
      </dgm:prSet>
      <dgm:spPr/>
    </dgm:pt>
    <dgm:pt modelId="{D03551D7-8E18-47BB-83DA-6CF5B3DE2BB1}" type="pres">
      <dgm:prSet presAssocID="{0D9F1510-8601-4186-BEA6-41E3679BD8BD}" presName="Parent" presStyleLbl="revTx" presStyleIdx="5" presStyleCnt="10">
        <dgm:presLayoutVars>
          <dgm:chMax val="1"/>
          <dgm:chPref val="1"/>
          <dgm:bulletEnabled val="1"/>
        </dgm:presLayoutVars>
      </dgm:prSet>
      <dgm:spPr/>
    </dgm:pt>
    <dgm:pt modelId="{BFCEAFF0-C232-499D-BB1E-1B1FB8996755}" type="pres">
      <dgm:prSet presAssocID="{A5E77B99-337B-404C-9E93-59002FDC30E5}" presName="sibTrans" presStyleCnt="0"/>
      <dgm:spPr/>
    </dgm:pt>
    <dgm:pt modelId="{14B48480-8F4D-4BB9-B43B-C66796D7BB0F}" type="pres">
      <dgm:prSet presAssocID="{19F874F6-8F80-4202-9D49-FFC80FFF8DD5}" presName="composite" presStyleCnt="0"/>
      <dgm:spPr/>
    </dgm:pt>
    <dgm:pt modelId="{89D5E0EF-04BD-4BF9-820A-DE8317E067CC}" type="pres">
      <dgm:prSet presAssocID="{19F874F6-8F80-4202-9D49-FFC80FFF8DD5}" presName="BackAccent" presStyleLbl="bgShp" presStyleIdx="3" presStyleCnt="5"/>
      <dgm:spPr/>
    </dgm:pt>
    <dgm:pt modelId="{E70B5738-E35D-4D55-A5BC-1B7C957A1106}" type="pres">
      <dgm:prSet presAssocID="{19F874F6-8F80-4202-9D49-FFC80FFF8DD5}" presName="Accent" presStyleLbl="alignNode1" presStyleIdx="3" presStyleCnt="5"/>
      <dgm:spPr/>
    </dgm:pt>
    <dgm:pt modelId="{260BB4CE-EE99-4205-9A04-8FCD3A9F5CE4}" type="pres">
      <dgm:prSet presAssocID="{19F874F6-8F80-4202-9D49-FFC80FFF8DD5}" presName="Child" presStyleLbl="revTx" presStyleIdx="6" presStyleCnt="10">
        <dgm:presLayoutVars>
          <dgm:chMax val="0"/>
          <dgm:chPref val="0"/>
          <dgm:bulletEnabled val="1"/>
        </dgm:presLayoutVars>
      </dgm:prSet>
      <dgm:spPr/>
    </dgm:pt>
    <dgm:pt modelId="{DE4B0391-38F0-4B5D-BA3A-D834934CC45C}" type="pres">
      <dgm:prSet presAssocID="{19F874F6-8F80-4202-9D49-FFC80FFF8DD5}" presName="Parent" presStyleLbl="revTx" presStyleIdx="7" presStyleCnt="10">
        <dgm:presLayoutVars>
          <dgm:chMax val="1"/>
          <dgm:chPref val="1"/>
          <dgm:bulletEnabled val="1"/>
        </dgm:presLayoutVars>
      </dgm:prSet>
      <dgm:spPr/>
    </dgm:pt>
    <dgm:pt modelId="{3D428314-96EA-40FB-B0C6-542C17749B8D}" type="pres">
      <dgm:prSet presAssocID="{DA7CD001-E347-496B-B831-5987875B9B83}" presName="sibTrans" presStyleCnt="0"/>
      <dgm:spPr/>
    </dgm:pt>
    <dgm:pt modelId="{545B9260-17BB-4C52-804D-BBDC9F9857E1}" type="pres">
      <dgm:prSet presAssocID="{8F13DAA9-DCCE-4F58-BA24-85ADA13E5D7A}" presName="composite" presStyleCnt="0"/>
      <dgm:spPr/>
    </dgm:pt>
    <dgm:pt modelId="{6177C862-C20A-47F0-A77A-C726C9637202}" type="pres">
      <dgm:prSet presAssocID="{8F13DAA9-DCCE-4F58-BA24-85ADA13E5D7A}" presName="BackAccent" presStyleLbl="bgShp" presStyleIdx="4" presStyleCnt="5"/>
      <dgm:spPr/>
    </dgm:pt>
    <dgm:pt modelId="{FAB269A8-056E-46DF-B03C-5C8B36CC7FCB}" type="pres">
      <dgm:prSet presAssocID="{8F13DAA9-DCCE-4F58-BA24-85ADA13E5D7A}" presName="Accent" presStyleLbl="alignNode1" presStyleIdx="4" presStyleCnt="5"/>
      <dgm:spPr/>
    </dgm:pt>
    <dgm:pt modelId="{5B794E51-829B-486E-85AD-F68E60AD3CC2}" type="pres">
      <dgm:prSet presAssocID="{8F13DAA9-DCCE-4F58-BA24-85ADA13E5D7A}" presName="Child" presStyleLbl="revTx" presStyleIdx="8" presStyleCnt="10">
        <dgm:presLayoutVars>
          <dgm:chMax val="0"/>
          <dgm:chPref val="0"/>
          <dgm:bulletEnabled val="1"/>
        </dgm:presLayoutVars>
      </dgm:prSet>
      <dgm:spPr/>
    </dgm:pt>
    <dgm:pt modelId="{CD834C46-BFD4-4801-8009-452BBA806370}" type="pres">
      <dgm:prSet presAssocID="{8F13DAA9-DCCE-4F58-BA24-85ADA13E5D7A}" presName="Parent" presStyleLbl="revTx" presStyleIdx="9" presStyleCnt="10">
        <dgm:presLayoutVars>
          <dgm:chMax val="1"/>
          <dgm:chPref val="1"/>
          <dgm:bulletEnabled val="1"/>
        </dgm:presLayoutVars>
      </dgm:prSet>
      <dgm:spPr/>
    </dgm:pt>
  </dgm:ptLst>
  <dgm:cxnLst>
    <dgm:cxn modelId="{2800CB08-9C41-4DD1-9C21-5CFC4CCE486C}" srcId="{8F13DAA9-DCCE-4F58-BA24-85ADA13E5D7A}" destId="{AE3BBEFF-7870-4C55-A3A8-B6D67B1DEAA0}" srcOrd="0" destOrd="0" parTransId="{344CF02B-6AA5-4AEB-8279-846E73BC854E}" sibTransId="{3EE322E9-C6BD-43C9-93F6-917D1F889F58}"/>
    <dgm:cxn modelId="{D243CF17-F0EF-403C-8B93-8427A33C1676}" type="presOf" srcId="{F6832A70-0108-41B6-84F0-EFC3B68E1E90}" destId="{A4D21292-A6CF-4968-AC16-2EA0305E78DC}" srcOrd="0" destOrd="0" presId="urn:microsoft.com/office/officeart/2008/layout/IncreasingCircleProcess"/>
    <dgm:cxn modelId="{0610491B-E3FC-4F33-9FF8-F6EBEEA593A5}" srcId="{A562A860-FB38-4B2E-A30F-0EF59435A267}" destId="{89974FF8-431A-4C2D-BA03-DAF15C9FB248}" srcOrd="0" destOrd="0" parTransId="{8853F2A3-8F64-473D-89C9-9EECCE5FAEB4}" sibTransId="{17AEC23A-A70A-48C4-BBAF-B0022AC55556}"/>
    <dgm:cxn modelId="{206F613A-0E3F-4610-ACF3-0022A1B03091}" type="presOf" srcId="{27CB793E-F7D2-486B-9C98-4D682A9053E4}" destId="{815FFCBE-B1D4-4921-A0B9-38D8B70ACDAA}" srcOrd="0" destOrd="0" presId="urn:microsoft.com/office/officeart/2008/layout/IncreasingCircleProcess"/>
    <dgm:cxn modelId="{AE763043-E610-4448-A1A7-3970CE50AAF6}" srcId="{F6832A70-0108-41B6-84F0-EFC3B68E1E90}" destId="{19F874F6-8F80-4202-9D49-FFC80FFF8DD5}" srcOrd="3" destOrd="0" parTransId="{ECDD646F-7068-4655-8531-8D7E693F3F1F}" sibTransId="{DA7CD001-E347-496B-B831-5987875B9B83}"/>
    <dgm:cxn modelId="{1F9EB34D-C5E4-4F37-A3E0-B1DE5AB25031}" type="presOf" srcId="{4B405ACC-4CA8-4822-9249-77256674B3EB}" destId="{D67428B7-DC5F-462D-8255-F8C73E450F88}" srcOrd="0" destOrd="0" presId="urn:microsoft.com/office/officeart/2008/layout/IncreasingCircleProcess"/>
    <dgm:cxn modelId="{D3EE396F-7F03-42A0-9596-250BA6171410}" srcId="{F6832A70-0108-41B6-84F0-EFC3B68E1E90}" destId="{8F13DAA9-DCCE-4F58-BA24-85ADA13E5D7A}" srcOrd="4" destOrd="0" parTransId="{B8A6FB19-A77D-4DBA-A3E0-24F874873CFD}" sibTransId="{796F62F8-6338-412D-BB43-26315D8AF998}"/>
    <dgm:cxn modelId="{630B8353-8EC8-4D50-849F-24D1F8B6E1E5}" srcId="{F6832A70-0108-41B6-84F0-EFC3B68E1E90}" destId="{0D9F1510-8601-4186-BEA6-41E3679BD8BD}" srcOrd="2" destOrd="0" parTransId="{7788B1BC-4C34-41A5-9095-56B5FBF96C81}" sibTransId="{A5E77B99-337B-404C-9E93-59002FDC30E5}"/>
    <dgm:cxn modelId="{56801879-9267-4992-B53E-A29AB064AE99}" srcId="{F6832A70-0108-41B6-84F0-EFC3B68E1E90}" destId="{A562A860-FB38-4B2E-A30F-0EF59435A267}" srcOrd="1" destOrd="0" parTransId="{A5666366-E3FF-440B-A37A-9F3312092901}" sibTransId="{A91A3BAC-7307-4A6F-BC6C-4B7030FEF1F4}"/>
    <dgm:cxn modelId="{AA4A0D5A-E47F-47DA-932D-3E08CD1C3695}" type="presOf" srcId="{0D9F1510-8601-4186-BEA6-41E3679BD8BD}" destId="{D03551D7-8E18-47BB-83DA-6CF5B3DE2BB1}" srcOrd="0" destOrd="0" presId="urn:microsoft.com/office/officeart/2008/layout/IncreasingCircleProcess"/>
    <dgm:cxn modelId="{EEDEEE82-7BB1-403D-B07C-4F7222B8184E}" type="presOf" srcId="{7CD813E6-8587-4ED6-86BB-242DF0C63160}" destId="{1FEED6B5-B7C1-4F4B-BCF1-54E4DE129935}" srcOrd="0" destOrd="1" presId="urn:microsoft.com/office/officeart/2008/layout/IncreasingCircleProcess"/>
    <dgm:cxn modelId="{A1519A86-E704-4D90-BC60-B35A66EB97AD}" type="presOf" srcId="{19F874F6-8F80-4202-9D49-FFC80FFF8DD5}" destId="{DE4B0391-38F0-4B5D-BA3A-D834934CC45C}" srcOrd="0" destOrd="0" presId="urn:microsoft.com/office/officeart/2008/layout/IncreasingCircleProcess"/>
    <dgm:cxn modelId="{3217758F-0356-4028-BC51-37DBA0E09BE5}" type="presOf" srcId="{89974FF8-431A-4C2D-BA03-DAF15C9FB248}" destId="{1FEED6B5-B7C1-4F4B-BCF1-54E4DE129935}" srcOrd="0" destOrd="0" presId="urn:microsoft.com/office/officeart/2008/layout/IncreasingCircleProcess"/>
    <dgm:cxn modelId="{DA5EF095-BC2F-4F84-9390-66D7088B2F8F}" srcId="{19F874F6-8F80-4202-9D49-FFC80FFF8DD5}" destId="{7C2FC074-8859-498E-8717-579BBDF1EBE4}" srcOrd="0" destOrd="0" parTransId="{5479C8ED-09DE-4F02-BEDC-073B49C3CC57}" sibTransId="{9E7F1F65-CBD8-490F-A4ED-6428110EEF8E}"/>
    <dgm:cxn modelId="{2871AC9F-A8F0-499F-B719-698E1C275920}" type="presOf" srcId="{AE3BBEFF-7870-4C55-A3A8-B6D67B1DEAA0}" destId="{5B794E51-829B-486E-85AD-F68E60AD3CC2}" srcOrd="0" destOrd="0" presId="urn:microsoft.com/office/officeart/2008/layout/IncreasingCircleProcess"/>
    <dgm:cxn modelId="{96E7CFA6-C7A2-47D7-BD99-75EE99682FD8}" type="presOf" srcId="{7C2FC074-8859-498E-8717-579BBDF1EBE4}" destId="{260BB4CE-EE99-4205-9A04-8FCD3A9F5CE4}" srcOrd="0" destOrd="0" presId="urn:microsoft.com/office/officeart/2008/layout/IncreasingCircleProcess"/>
    <dgm:cxn modelId="{B372AEAF-FA8C-49E5-882F-5CC6A0C5C53F}" srcId="{0D9F1510-8601-4186-BEA6-41E3679BD8BD}" destId="{4B405ACC-4CA8-4822-9249-77256674B3EB}" srcOrd="0" destOrd="0" parTransId="{26F2B3C5-31D8-4D07-9A9E-F5636458B5C8}" sibTransId="{645883FF-DC91-4078-9D12-1F502F753359}"/>
    <dgm:cxn modelId="{3F4874BD-0EDB-4DA0-BE11-35A7474318D1}" type="presOf" srcId="{A562A860-FB38-4B2E-A30F-0EF59435A267}" destId="{B9395470-96EC-4675-85A1-FD1F62C61CFF}" srcOrd="0" destOrd="0" presId="urn:microsoft.com/office/officeart/2008/layout/IncreasingCircleProcess"/>
    <dgm:cxn modelId="{3EB3C1BD-626F-4B85-98D8-6AE8AF16BF4D}" type="presOf" srcId="{E60CA63E-9933-455B-B036-693D43897265}" destId="{B19225D4-DA44-40DE-A40B-54CEAD8CE163}" srcOrd="0" destOrd="0" presId="urn:microsoft.com/office/officeart/2008/layout/IncreasingCircleProcess"/>
    <dgm:cxn modelId="{16A064D4-A399-4B48-AB18-37D76BC3CB2F}" srcId="{F6832A70-0108-41B6-84F0-EFC3B68E1E90}" destId="{E60CA63E-9933-455B-B036-693D43897265}" srcOrd="0" destOrd="0" parTransId="{579D0F9F-686C-4929-9C1D-5E2E3BCD57BF}" sibTransId="{6531F890-967D-40D6-A9AB-ADFE91608960}"/>
    <dgm:cxn modelId="{4A05E8E5-9B1C-43B7-BC1F-837BFB8CA119}" srcId="{A562A860-FB38-4B2E-A30F-0EF59435A267}" destId="{7CD813E6-8587-4ED6-86BB-242DF0C63160}" srcOrd="1" destOrd="0" parTransId="{C6932CBD-F3B8-4A5E-8246-86D59A3DC0D2}" sibTransId="{7A9C1916-E942-4B2B-A1BD-85FF65A108C5}"/>
    <dgm:cxn modelId="{FB68D1F1-9E30-46DB-A5FC-3EB22A398ADF}" type="presOf" srcId="{8F13DAA9-DCCE-4F58-BA24-85ADA13E5D7A}" destId="{CD834C46-BFD4-4801-8009-452BBA806370}" srcOrd="0" destOrd="0" presId="urn:microsoft.com/office/officeart/2008/layout/IncreasingCircleProcess"/>
    <dgm:cxn modelId="{9D46F0FB-F088-4B34-8BE1-7328CFA3F912}" srcId="{E60CA63E-9933-455B-B036-693D43897265}" destId="{27CB793E-F7D2-486B-9C98-4D682A9053E4}" srcOrd="0" destOrd="0" parTransId="{064CA149-AE51-4F42-BAC0-1800A439A6AF}" sibTransId="{C8C8E772-F46A-4F4E-8C38-C6286322146C}"/>
    <dgm:cxn modelId="{AE638E8E-E792-4FB4-8B51-56D57726E177}" type="presParOf" srcId="{A4D21292-A6CF-4968-AC16-2EA0305E78DC}" destId="{5FF532ED-7970-403C-9EE7-AE4ED892BB37}" srcOrd="0" destOrd="0" presId="urn:microsoft.com/office/officeart/2008/layout/IncreasingCircleProcess"/>
    <dgm:cxn modelId="{65E37B16-3C7F-4235-ADA6-DA55D71F12E9}" type="presParOf" srcId="{5FF532ED-7970-403C-9EE7-AE4ED892BB37}" destId="{2A34975F-F042-4C06-86EC-9DC4882BAF45}" srcOrd="0" destOrd="0" presId="urn:microsoft.com/office/officeart/2008/layout/IncreasingCircleProcess"/>
    <dgm:cxn modelId="{53E48ADC-E5F8-4D39-9AB8-261DC0D18F28}" type="presParOf" srcId="{5FF532ED-7970-403C-9EE7-AE4ED892BB37}" destId="{A14A39B4-5568-4463-B9BB-CCC151A100B4}" srcOrd="1" destOrd="0" presId="urn:microsoft.com/office/officeart/2008/layout/IncreasingCircleProcess"/>
    <dgm:cxn modelId="{3128FFA7-6DEA-4AC2-8E3E-C8684A5354D5}" type="presParOf" srcId="{5FF532ED-7970-403C-9EE7-AE4ED892BB37}" destId="{815FFCBE-B1D4-4921-A0B9-38D8B70ACDAA}" srcOrd="2" destOrd="0" presId="urn:microsoft.com/office/officeart/2008/layout/IncreasingCircleProcess"/>
    <dgm:cxn modelId="{6A0739B3-B45F-4EAC-BE53-E919215F920C}" type="presParOf" srcId="{5FF532ED-7970-403C-9EE7-AE4ED892BB37}" destId="{B19225D4-DA44-40DE-A40B-54CEAD8CE163}" srcOrd="3" destOrd="0" presId="urn:microsoft.com/office/officeart/2008/layout/IncreasingCircleProcess"/>
    <dgm:cxn modelId="{3140CFB4-7FCB-4B2C-BF42-F9E604634EB6}" type="presParOf" srcId="{A4D21292-A6CF-4968-AC16-2EA0305E78DC}" destId="{3C742054-0BC7-4604-B271-C01168AF228C}" srcOrd="1" destOrd="0" presId="urn:microsoft.com/office/officeart/2008/layout/IncreasingCircleProcess"/>
    <dgm:cxn modelId="{3264B052-B18D-4007-A8E9-91932A3580A2}" type="presParOf" srcId="{A4D21292-A6CF-4968-AC16-2EA0305E78DC}" destId="{A22947B6-4EEC-4420-9052-293640E31C6A}" srcOrd="2" destOrd="0" presId="urn:microsoft.com/office/officeart/2008/layout/IncreasingCircleProcess"/>
    <dgm:cxn modelId="{A7D36B71-ADDB-40A2-AA1F-63CCEFF2552A}" type="presParOf" srcId="{A22947B6-4EEC-4420-9052-293640E31C6A}" destId="{005DE105-610E-4497-933B-F456C1F5B979}" srcOrd="0" destOrd="0" presId="urn:microsoft.com/office/officeart/2008/layout/IncreasingCircleProcess"/>
    <dgm:cxn modelId="{FF9CDDA1-371E-49DC-9CB0-F1C71551A1D3}" type="presParOf" srcId="{A22947B6-4EEC-4420-9052-293640E31C6A}" destId="{AFE3A967-F1FB-4FB5-883A-799757D69FB5}" srcOrd="1" destOrd="0" presId="urn:microsoft.com/office/officeart/2008/layout/IncreasingCircleProcess"/>
    <dgm:cxn modelId="{03AFDAD2-3141-4CA0-BC60-E25C4400718F}" type="presParOf" srcId="{A22947B6-4EEC-4420-9052-293640E31C6A}" destId="{1FEED6B5-B7C1-4F4B-BCF1-54E4DE129935}" srcOrd="2" destOrd="0" presId="urn:microsoft.com/office/officeart/2008/layout/IncreasingCircleProcess"/>
    <dgm:cxn modelId="{C95BBD89-2532-4488-ADB3-39BE64E23058}" type="presParOf" srcId="{A22947B6-4EEC-4420-9052-293640E31C6A}" destId="{B9395470-96EC-4675-85A1-FD1F62C61CFF}" srcOrd="3" destOrd="0" presId="urn:microsoft.com/office/officeart/2008/layout/IncreasingCircleProcess"/>
    <dgm:cxn modelId="{86091DB6-3102-47AA-A600-A99A921E6303}" type="presParOf" srcId="{A4D21292-A6CF-4968-AC16-2EA0305E78DC}" destId="{DCCD19C8-6677-4214-A5AE-9E63D250850C}" srcOrd="3" destOrd="0" presId="urn:microsoft.com/office/officeart/2008/layout/IncreasingCircleProcess"/>
    <dgm:cxn modelId="{0B2B3605-720B-4432-8614-93041C7428ED}" type="presParOf" srcId="{A4D21292-A6CF-4968-AC16-2EA0305E78DC}" destId="{99BB00CF-18CA-446C-ACA8-AB2C23125B7F}" srcOrd="4" destOrd="0" presId="urn:microsoft.com/office/officeart/2008/layout/IncreasingCircleProcess"/>
    <dgm:cxn modelId="{C2DEE26E-543B-468E-B76E-B0C006AC3842}" type="presParOf" srcId="{99BB00CF-18CA-446C-ACA8-AB2C23125B7F}" destId="{0BF28EA2-24CB-4064-A754-5C63738D61B6}" srcOrd="0" destOrd="0" presId="urn:microsoft.com/office/officeart/2008/layout/IncreasingCircleProcess"/>
    <dgm:cxn modelId="{132DFB85-0866-47BE-901B-FFE623368030}" type="presParOf" srcId="{99BB00CF-18CA-446C-ACA8-AB2C23125B7F}" destId="{ACFE98A4-FF93-45A7-8816-A4FBE996B8EC}" srcOrd="1" destOrd="0" presId="urn:microsoft.com/office/officeart/2008/layout/IncreasingCircleProcess"/>
    <dgm:cxn modelId="{B0A41BEA-3405-490E-B83E-CC0DBA2DDCFF}" type="presParOf" srcId="{99BB00CF-18CA-446C-ACA8-AB2C23125B7F}" destId="{D67428B7-DC5F-462D-8255-F8C73E450F88}" srcOrd="2" destOrd="0" presId="urn:microsoft.com/office/officeart/2008/layout/IncreasingCircleProcess"/>
    <dgm:cxn modelId="{E6C19B09-42F8-481F-BA99-4EC315821B03}" type="presParOf" srcId="{99BB00CF-18CA-446C-ACA8-AB2C23125B7F}" destId="{D03551D7-8E18-47BB-83DA-6CF5B3DE2BB1}" srcOrd="3" destOrd="0" presId="urn:microsoft.com/office/officeart/2008/layout/IncreasingCircleProcess"/>
    <dgm:cxn modelId="{E472EAD2-C55F-481E-8BF5-978C78BB4083}" type="presParOf" srcId="{A4D21292-A6CF-4968-AC16-2EA0305E78DC}" destId="{BFCEAFF0-C232-499D-BB1E-1B1FB8996755}" srcOrd="5" destOrd="0" presId="urn:microsoft.com/office/officeart/2008/layout/IncreasingCircleProcess"/>
    <dgm:cxn modelId="{1BB89B87-A31E-4172-A923-97811D3388BE}" type="presParOf" srcId="{A4D21292-A6CF-4968-AC16-2EA0305E78DC}" destId="{14B48480-8F4D-4BB9-B43B-C66796D7BB0F}" srcOrd="6" destOrd="0" presId="urn:microsoft.com/office/officeart/2008/layout/IncreasingCircleProcess"/>
    <dgm:cxn modelId="{388843F2-BF17-4203-ABD5-2EC39D2C1CD2}" type="presParOf" srcId="{14B48480-8F4D-4BB9-B43B-C66796D7BB0F}" destId="{89D5E0EF-04BD-4BF9-820A-DE8317E067CC}" srcOrd="0" destOrd="0" presId="urn:microsoft.com/office/officeart/2008/layout/IncreasingCircleProcess"/>
    <dgm:cxn modelId="{3B9F2BD4-8ECD-4BC7-9FB5-D4E542EAA8C9}" type="presParOf" srcId="{14B48480-8F4D-4BB9-B43B-C66796D7BB0F}" destId="{E70B5738-E35D-4D55-A5BC-1B7C957A1106}" srcOrd="1" destOrd="0" presId="urn:microsoft.com/office/officeart/2008/layout/IncreasingCircleProcess"/>
    <dgm:cxn modelId="{047ACFB2-6CDB-43BA-8827-4C51DBE0E49C}" type="presParOf" srcId="{14B48480-8F4D-4BB9-B43B-C66796D7BB0F}" destId="{260BB4CE-EE99-4205-9A04-8FCD3A9F5CE4}" srcOrd="2" destOrd="0" presId="urn:microsoft.com/office/officeart/2008/layout/IncreasingCircleProcess"/>
    <dgm:cxn modelId="{E24FE410-743B-42CF-A5BD-7174D1217896}" type="presParOf" srcId="{14B48480-8F4D-4BB9-B43B-C66796D7BB0F}" destId="{DE4B0391-38F0-4B5D-BA3A-D834934CC45C}" srcOrd="3" destOrd="0" presId="urn:microsoft.com/office/officeart/2008/layout/IncreasingCircleProcess"/>
    <dgm:cxn modelId="{176744FF-37B2-4ECB-8ECE-A89D34D50268}" type="presParOf" srcId="{A4D21292-A6CF-4968-AC16-2EA0305E78DC}" destId="{3D428314-96EA-40FB-B0C6-542C17749B8D}" srcOrd="7" destOrd="0" presId="urn:microsoft.com/office/officeart/2008/layout/IncreasingCircleProcess"/>
    <dgm:cxn modelId="{E8262A26-1C0C-4153-803F-F52A3B3428BA}" type="presParOf" srcId="{A4D21292-A6CF-4968-AC16-2EA0305E78DC}" destId="{545B9260-17BB-4C52-804D-BBDC9F9857E1}" srcOrd="8" destOrd="0" presId="urn:microsoft.com/office/officeart/2008/layout/IncreasingCircleProcess"/>
    <dgm:cxn modelId="{649F43E2-DDE6-4476-B1B0-CD85BE023F2F}" type="presParOf" srcId="{545B9260-17BB-4C52-804D-BBDC9F9857E1}" destId="{6177C862-C20A-47F0-A77A-C726C9637202}" srcOrd="0" destOrd="0" presId="urn:microsoft.com/office/officeart/2008/layout/IncreasingCircleProcess"/>
    <dgm:cxn modelId="{C54AB7B0-9739-40F0-A540-81BD68F48B3D}" type="presParOf" srcId="{545B9260-17BB-4C52-804D-BBDC9F9857E1}" destId="{FAB269A8-056E-46DF-B03C-5C8B36CC7FCB}" srcOrd="1" destOrd="0" presId="urn:microsoft.com/office/officeart/2008/layout/IncreasingCircleProcess"/>
    <dgm:cxn modelId="{3F8E065A-6EEA-47D8-9F06-B85AA0F68278}" type="presParOf" srcId="{545B9260-17BB-4C52-804D-BBDC9F9857E1}" destId="{5B794E51-829B-486E-85AD-F68E60AD3CC2}" srcOrd="2" destOrd="0" presId="urn:microsoft.com/office/officeart/2008/layout/IncreasingCircleProcess"/>
    <dgm:cxn modelId="{97BB9191-CEBD-42C0-8B4A-E6ECA9E0D795}" type="presParOf" srcId="{545B9260-17BB-4C52-804D-BBDC9F9857E1}" destId="{CD834C46-BFD4-4801-8009-452BBA806370}"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832A70-0108-41B6-84F0-EFC3B68E1E90}" type="doc">
      <dgm:prSet loTypeId="urn:microsoft.com/office/officeart/2005/8/layout/process3" loCatId="process" qsTypeId="urn:microsoft.com/office/officeart/2005/8/quickstyle/3d4" qsCatId="3D" csTypeId="urn:microsoft.com/office/officeart/2005/8/colors/colorful1" csCatId="colorful" phldr="1"/>
      <dgm:spPr/>
      <dgm:t>
        <a:bodyPr/>
        <a:lstStyle/>
        <a:p>
          <a:endParaRPr lang="it-IT"/>
        </a:p>
      </dgm:t>
    </dgm:pt>
    <dgm:pt modelId="{E60CA63E-9933-455B-B036-693D43897265}">
      <dgm:prSet phldrT="[Testo]" custT="1"/>
      <dgm:spPr/>
      <dgm:t>
        <a:bodyPr anchor="ctr" anchorCtr="0"/>
        <a:lstStyle/>
        <a:p>
          <a:r>
            <a:rPr lang="it-IT" sz="1600" b="1" dirty="0">
              <a:solidFill>
                <a:schemeClr val="tx1"/>
              </a:solidFill>
              <a:latin typeface="+mn-lt"/>
            </a:rPr>
            <a:t>Anticipo Indennità di Cessazione</a:t>
          </a:r>
        </a:p>
      </dgm:t>
    </dgm:pt>
    <dgm:pt modelId="{579D0F9F-686C-4929-9C1D-5E2E3BCD57BF}" type="parTrans" cxnId="{16A064D4-A399-4B48-AB18-37D76BC3CB2F}">
      <dgm:prSet/>
      <dgm:spPr/>
      <dgm:t>
        <a:bodyPr/>
        <a:lstStyle/>
        <a:p>
          <a:endParaRPr lang="it-IT" sz="1400">
            <a:latin typeface="+mn-lt"/>
          </a:endParaRPr>
        </a:p>
      </dgm:t>
    </dgm:pt>
    <dgm:pt modelId="{6531F890-967D-40D6-A9AB-ADFE91608960}" type="sibTrans" cxnId="{16A064D4-A399-4B48-AB18-37D76BC3CB2F}">
      <dgm:prSet/>
      <dgm:spPr>
        <a:solidFill>
          <a:schemeClr val="bg1"/>
        </a:solidFill>
        <a:ln>
          <a:solidFill>
            <a:schemeClr val="tx1">
              <a:lumMod val="50000"/>
              <a:lumOff val="50000"/>
            </a:schemeClr>
          </a:solidFill>
        </a:ln>
        <a:scene3d>
          <a:camera prst="orthographicFront"/>
          <a:lightRig rig="chilly" dir="t"/>
        </a:scene3d>
      </dgm:spPr>
      <dgm:t>
        <a:bodyPr/>
        <a:lstStyle/>
        <a:p>
          <a:endParaRPr lang="it-IT" sz="1400">
            <a:latin typeface="+mn-lt"/>
          </a:endParaRPr>
        </a:p>
      </dgm:t>
    </dgm:pt>
    <dgm:pt modelId="{A562A860-FB38-4B2E-A30F-0EF59435A267}">
      <dgm:prSet phldrT="[Testo]" custT="1"/>
      <dgm:spPr/>
      <dgm:t>
        <a:bodyPr anchor="ctr" anchorCtr="0"/>
        <a:lstStyle/>
        <a:p>
          <a:r>
            <a:rPr lang="it-IT" sz="1600" b="1" dirty="0">
              <a:solidFill>
                <a:schemeClr val="tx1"/>
              </a:solidFill>
              <a:latin typeface="+mn-lt"/>
            </a:rPr>
            <a:t>Prestito d’Onore</a:t>
          </a:r>
        </a:p>
      </dgm:t>
    </dgm:pt>
    <dgm:pt modelId="{A5666366-E3FF-440B-A37A-9F3312092901}" type="parTrans" cxnId="{56801879-9267-4992-B53E-A29AB064AE99}">
      <dgm:prSet/>
      <dgm:spPr/>
      <dgm:t>
        <a:bodyPr/>
        <a:lstStyle/>
        <a:p>
          <a:endParaRPr lang="it-IT" sz="1400">
            <a:latin typeface="+mn-lt"/>
          </a:endParaRPr>
        </a:p>
      </dgm:t>
    </dgm:pt>
    <dgm:pt modelId="{A91A3BAC-7307-4A6F-BC6C-4B7030FEF1F4}" type="sibTrans" cxnId="{56801879-9267-4992-B53E-A29AB064AE99}">
      <dgm:prSet custT="1"/>
      <dgm:spPr>
        <a:solidFill>
          <a:prstClr val="white"/>
        </a:solidFill>
        <a:ln>
          <a:solidFill>
            <a:prstClr val="black">
              <a:lumMod val="50000"/>
              <a:lumOff val="50000"/>
            </a:prstClr>
          </a:solidFill>
        </a:ln>
        <a:effectLst/>
        <a:scene3d>
          <a:camera prst="orthographicFront"/>
          <a:lightRig rig="chilly" dir="t"/>
        </a:scene3d>
        <a:sp3d z="-70000" extrusionH="1700" prstMaterial="translucentPowder">
          <a:bevelT w="25400" h="6350" prst="softRound"/>
          <a:bevelB w="0" h="0" prst="convex"/>
        </a:sp3d>
      </dgm:spPr>
      <dgm:t>
        <a:bodyPr spcFirstLastPara="0" vert="horz" wrap="square" lIns="0" tIns="0" rIns="0" bIns="0" numCol="1" spcCol="1270" anchor="ctr" anchorCtr="0"/>
        <a:lstStyle/>
        <a:p>
          <a:pPr marL="0" lvl="0" indent="0" algn="ctr" defTabSz="444500">
            <a:lnSpc>
              <a:spcPct val="90000"/>
            </a:lnSpc>
            <a:spcBef>
              <a:spcPct val="0"/>
            </a:spcBef>
            <a:spcAft>
              <a:spcPct val="35000"/>
            </a:spcAft>
            <a:buNone/>
          </a:pPr>
          <a:endParaRPr lang="it-IT" sz="1000" kern="1200">
            <a:solidFill>
              <a:prstClr val="white"/>
            </a:solidFill>
            <a:latin typeface="Calibri" panose="020F0502020204030204"/>
            <a:ea typeface="+mn-ea"/>
            <a:cs typeface="+mn-cs"/>
          </a:endParaRPr>
        </a:p>
      </dgm:t>
    </dgm:pt>
    <dgm:pt modelId="{89974FF8-431A-4C2D-BA03-DAF15C9FB248}">
      <dgm:prSet phldrT="[Testo]" custT="1"/>
      <dgm:spPr/>
      <dgm:t>
        <a:bodyPr/>
        <a:lstStyle/>
        <a:p>
          <a:pPr marL="114300" lvl="1" indent="-114300" algn="l" defTabSz="622300">
            <a:lnSpc>
              <a:spcPct val="90000"/>
            </a:lnSpc>
            <a:spcBef>
              <a:spcPct val="0"/>
            </a:spcBef>
            <a:spcAft>
              <a:spcPct val="15000"/>
            </a:spcAft>
            <a:buFont typeface="Wingdings" panose="05000000000000000000" pitchFamily="2" charset="2"/>
            <a:buChar char="ü"/>
          </a:pPr>
          <a:r>
            <a:rPr lang="it-IT" sz="1400" b="0" u="none" kern="1200" dirty="0">
              <a:solidFill>
                <a:prstClr val="black">
                  <a:hueOff val="0"/>
                  <a:satOff val="0"/>
                  <a:lumOff val="0"/>
                  <a:alphaOff val="0"/>
                </a:prstClr>
              </a:solidFill>
              <a:latin typeface="Calibri" panose="020F0502020204030204"/>
              <a:ea typeface="+mn-ea"/>
              <a:cs typeface="+mn-cs"/>
            </a:rPr>
            <a:t> Importo massimo finanziabile =</a:t>
          </a:r>
        </a:p>
      </dgm:t>
    </dgm:pt>
    <dgm:pt modelId="{8853F2A3-8F64-473D-89C9-9EECCE5FAEB4}" type="parTrans" cxnId="{0610491B-E3FC-4F33-9FF8-F6EBEEA593A5}">
      <dgm:prSet/>
      <dgm:spPr/>
      <dgm:t>
        <a:bodyPr/>
        <a:lstStyle/>
        <a:p>
          <a:endParaRPr lang="it-IT" sz="1400">
            <a:latin typeface="+mn-lt"/>
          </a:endParaRPr>
        </a:p>
      </dgm:t>
    </dgm:pt>
    <dgm:pt modelId="{17AEC23A-A70A-48C4-BBAF-B0022AC55556}" type="sibTrans" cxnId="{0610491B-E3FC-4F33-9FF8-F6EBEEA593A5}">
      <dgm:prSet/>
      <dgm:spPr/>
      <dgm:t>
        <a:bodyPr/>
        <a:lstStyle/>
        <a:p>
          <a:endParaRPr lang="it-IT" sz="1400">
            <a:latin typeface="+mn-lt"/>
          </a:endParaRPr>
        </a:p>
      </dgm:t>
    </dgm:pt>
    <dgm:pt modelId="{0D9F1510-8601-4186-BEA6-41E3679BD8BD}">
      <dgm:prSet phldrT="[Testo]" custT="1"/>
      <dgm:spPr/>
      <dgm:t>
        <a:bodyPr anchor="ctr" anchorCtr="0"/>
        <a:lstStyle/>
        <a:p>
          <a:r>
            <a:rPr lang="it-IT" sz="1600" b="1" dirty="0">
              <a:solidFill>
                <a:schemeClr val="tx1"/>
              </a:solidFill>
              <a:latin typeface="+mn-lt"/>
            </a:rPr>
            <a:t>Prestiti per Notai con età inferiore a 67 anni</a:t>
          </a:r>
        </a:p>
      </dgm:t>
    </dgm:pt>
    <dgm:pt modelId="{7788B1BC-4C34-41A5-9095-56B5FBF96C81}" type="parTrans" cxnId="{630B8353-8EC8-4D50-849F-24D1F8B6E1E5}">
      <dgm:prSet/>
      <dgm:spPr/>
      <dgm:t>
        <a:bodyPr/>
        <a:lstStyle/>
        <a:p>
          <a:endParaRPr lang="it-IT" sz="1400">
            <a:latin typeface="+mn-lt"/>
          </a:endParaRPr>
        </a:p>
      </dgm:t>
    </dgm:pt>
    <dgm:pt modelId="{A5E77B99-337B-404C-9E93-59002FDC30E5}" type="sibTrans" cxnId="{630B8353-8EC8-4D50-849F-24D1F8B6E1E5}">
      <dgm:prSet custT="1"/>
      <dgm:spPr>
        <a:solidFill>
          <a:prstClr val="white"/>
        </a:solidFill>
        <a:ln>
          <a:solidFill>
            <a:prstClr val="black">
              <a:lumMod val="50000"/>
              <a:lumOff val="50000"/>
            </a:prstClr>
          </a:solidFill>
        </a:ln>
        <a:effectLst/>
        <a:scene3d>
          <a:camera prst="orthographicFront"/>
          <a:lightRig rig="chilly" dir="t"/>
        </a:scene3d>
        <a:sp3d z="-70000" extrusionH="1700" prstMaterial="translucentPowder">
          <a:bevelT w="25400" h="6350" prst="softRound"/>
          <a:bevelB w="0" h="0" prst="convex"/>
        </a:sp3d>
      </dgm:spPr>
      <dgm:t>
        <a:bodyPr spcFirstLastPara="0" vert="horz" wrap="square" lIns="0" tIns="0" rIns="0" bIns="0" numCol="1" spcCol="1270" anchor="ctr" anchorCtr="0"/>
        <a:lstStyle/>
        <a:p>
          <a:pPr marL="0" lvl="0" indent="0" algn="ctr" defTabSz="444500">
            <a:lnSpc>
              <a:spcPct val="90000"/>
            </a:lnSpc>
            <a:spcBef>
              <a:spcPct val="0"/>
            </a:spcBef>
            <a:spcAft>
              <a:spcPct val="35000"/>
            </a:spcAft>
            <a:buNone/>
          </a:pPr>
          <a:endParaRPr lang="it-IT" sz="1000" kern="1200">
            <a:solidFill>
              <a:prstClr val="white"/>
            </a:solidFill>
            <a:latin typeface="Calibri" panose="020F0502020204030204"/>
            <a:ea typeface="+mn-ea"/>
            <a:cs typeface="+mn-cs"/>
          </a:endParaRPr>
        </a:p>
      </dgm:t>
    </dgm:pt>
    <dgm:pt modelId="{19F874F6-8F80-4202-9D49-FFC80FFF8DD5}">
      <dgm:prSet phldrT="[Testo]" custT="1"/>
      <dgm:spPr/>
      <dgm:t>
        <a:bodyPr/>
        <a:lstStyle/>
        <a:p>
          <a:pPr>
            <a:buFont typeface="Courier New" panose="02070309020205020404" pitchFamily="49" charset="0"/>
            <a:buChar char="o"/>
          </a:pPr>
          <a:r>
            <a:rPr lang="it-IT" sz="1600" b="1" kern="1200" dirty="0">
              <a:solidFill>
                <a:schemeClr val="tx1"/>
              </a:solidFill>
              <a:latin typeface="Calibri" panose="020F0502020204030204"/>
              <a:ea typeface="+mn-ea"/>
              <a:cs typeface="+mn-cs"/>
            </a:rPr>
            <a:t>Mutui</a:t>
          </a:r>
        </a:p>
        <a:p>
          <a:pPr>
            <a:buFont typeface="Courier New" panose="02070309020205020404" pitchFamily="49" charset="0"/>
            <a:buChar char="o"/>
          </a:pPr>
          <a:endParaRPr lang="it-IT" sz="1600" b="1" kern="1200" dirty="0">
            <a:latin typeface="Calibri" panose="020F0502020204030204"/>
            <a:ea typeface="+mn-ea"/>
            <a:cs typeface="+mn-cs"/>
          </a:endParaRPr>
        </a:p>
      </dgm:t>
    </dgm:pt>
    <dgm:pt modelId="{ECDD646F-7068-4655-8531-8D7E693F3F1F}" type="parTrans" cxnId="{AE763043-E610-4448-A1A7-3970CE50AAF6}">
      <dgm:prSet/>
      <dgm:spPr/>
      <dgm:t>
        <a:bodyPr/>
        <a:lstStyle/>
        <a:p>
          <a:endParaRPr lang="it-IT"/>
        </a:p>
      </dgm:t>
    </dgm:pt>
    <dgm:pt modelId="{DA7CD001-E347-496B-B831-5987875B9B83}" type="sibTrans" cxnId="{AE763043-E610-4448-A1A7-3970CE50AAF6}">
      <dgm:prSet/>
      <dgm:spPr/>
      <dgm:t>
        <a:bodyPr/>
        <a:lstStyle/>
        <a:p>
          <a:endParaRPr lang="it-IT"/>
        </a:p>
      </dgm:t>
    </dgm:pt>
    <dgm:pt modelId="{951491D7-B801-49AB-B7FA-8886EDFAA94B}">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ü"/>
          </a:pPr>
          <a:r>
            <a:rPr lang="it-IT" sz="1400" b="0" u="none" kern="1200" dirty="0">
              <a:solidFill>
                <a:prstClr val="black">
                  <a:hueOff val="0"/>
                  <a:satOff val="0"/>
                  <a:lumOff val="0"/>
                  <a:alphaOff val="0"/>
                </a:prstClr>
              </a:solidFill>
              <a:latin typeface="Calibri" panose="020F0502020204030204"/>
              <a:ea typeface="+mn-ea"/>
              <a:cs typeface="+mn-cs"/>
            </a:rPr>
            <a:t> Durata massima del finanziamento = </a:t>
          </a:r>
          <a:r>
            <a:rPr lang="it-IT" sz="1400" b="1" u="sng" kern="1200" dirty="0">
              <a:solidFill>
                <a:prstClr val="black">
                  <a:hueOff val="0"/>
                  <a:satOff val="0"/>
                  <a:lumOff val="0"/>
                  <a:alphaOff val="0"/>
                </a:prstClr>
              </a:solidFill>
              <a:latin typeface="Calibri" panose="020F0502020204030204"/>
              <a:ea typeface="+mn-ea"/>
              <a:cs typeface="+mn-cs"/>
            </a:rPr>
            <a:t>5 anni</a:t>
          </a:r>
          <a:endParaRPr lang="it-IT" sz="1400" b="0" u="none" kern="1200" dirty="0">
            <a:solidFill>
              <a:prstClr val="black">
                <a:hueOff val="0"/>
                <a:satOff val="0"/>
                <a:lumOff val="0"/>
                <a:alphaOff val="0"/>
              </a:prstClr>
            </a:solidFill>
            <a:latin typeface="Calibri" panose="020F0502020204030204"/>
            <a:ea typeface="+mn-ea"/>
            <a:cs typeface="+mn-cs"/>
          </a:endParaRPr>
        </a:p>
      </dgm:t>
    </dgm:pt>
    <dgm:pt modelId="{F95ABFA8-40F9-4E30-9BBB-D69E91EDC315}" type="parTrans" cxnId="{74D3911C-EEF0-4DBF-B677-C13214273457}">
      <dgm:prSet/>
      <dgm:spPr/>
      <dgm:t>
        <a:bodyPr/>
        <a:lstStyle/>
        <a:p>
          <a:endParaRPr lang="it-IT"/>
        </a:p>
      </dgm:t>
    </dgm:pt>
    <dgm:pt modelId="{4A2DF889-E007-4165-B388-D082C288FA6F}" type="sibTrans" cxnId="{74D3911C-EEF0-4DBF-B677-C13214273457}">
      <dgm:prSet/>
      <dgm:spPr/>
      <dgm:t>
        <a:bodyPr/>
        <a:lstStyle/>
        <a:p>
          <a:endParaRPr lang="it-IT"/>
        </a:p>
      </dgm:t>
    </dgm:pt>
    <dgm:pt modelId="{C79D483E-4089-4A94-95FD-F97818CB4688}">
      <dgm:prSet custT="1"/>
      <dgm:spPr/>
      <dgm:t>
        <a:bodyPr/>
        <a:lstStyle/>
        <a:p>
          <a:pPr marL="114300" lvl="1" indent="-114300" algn="l" defTabSz="622300">
            <a:lnSpc>
              <a:spcPct val="90000"/>
            </a:lnSpc>
            <a:spcBef>
              <a:spcPct val="0"/>
            </a:spcBef>
            <a:spcAft>
              <a:spcPct val="15000"/>
            </a:spcAft>
            <a:buFont typeface="Wingdings" panose="05000000000000000000" pitchFamily="2" charset="2"/>
            <a:buNone/>
          </a:pPr>
          <a:endParaRPr lang="it-IT" sz="1400" b="0" u="none" kern="1200" dirty="0">
            <a:solidFill>
              <a:prstClr val="black">
                <a:hueOff val="0"/>
                <a:satOff val="0"/>
                <a:lumOff val="0"/>
                <a:alphaOff val="0"/>
              </a:prstClr>
            </a:solidFill>
            <a:latin typeface="Calibri" panose="020F0502020204030204"/>
            <a:ea typeface="+mn-ea"/>
            <a:cs typeface="+mn-cs"/>
          </a:endParaRPr>
        </a:p>
      </dgm:t>
    </dgm:pt>
    <dgm:pt modelId="{3593B259-3C5F-4173-ACDA-C481BEF57D5C}" type="parTrans" cxnId="{14FCEEA3-D269-4230-8730-61ABF6FAE62C}">
      <dgm:prSet/>
      <dgm:spPr/>
      <dgm:t>
        <a:bodyPr/>
        <a:lstStyle/>
        <a:p>
          <a:endParaRPr lang="it-IT"/>
        </a:p>
      </dgm:t>
    </dgm:pt>
    <dgm:pt modelId="{E879BE24-F6CF-4C21-8CA8-D33C10D0D1C5}" type="sibTrans" cxnId="{14FCEEA3-D269-4230-8730-61ABF6FAE62C}">
      <dgm:prSet/>
      <dgm:spPr/>
      <dgm:t>
        <a:bodyPr/>
        <a:lstStyle/>
        <a:p>
          <a:endParaRPr lang="it-IT"/>
        </a:p>
      </dgm:t>
    </dgm:pt>
    <dgm:pt modelId="{318CBE9F-4FB4-4B32-B5A5-426AC9D1F134}">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ü"/>
          </a:pPr>
          <a:r>
            <a:rPr lang="it-IT" sz="1400" b="0" u="none" kern="1200" dirty="0">
              <a:solidFill>
                <a:prstClr val="black">
                  <a:hueOff val="0"/>
                  <a:satOff val="0"/>
                  <a:lumOff val="0"/>
                  <a:alphaOff val="0"/>
                </a:prstClr>
              </a:solidFill>
              <a:latin typeface="Calibri" panose="020F0502020204030204"/>
              <a:ea typeface="+mn-ea"/>
              <a:cs typeface="+mn-cs"/>
            </a:rPr>
            <a:t> Durata massima del finanziamento = </a:t>
          </a:r>
          <a:r>
            <a:rPr lang="it-IT" sz="1400" b="1" u="sng" kern="1200" dirty="0">
              <a:solidFill>
                <a:schemeClr val="tx1"/>
              </a:solidFill>
              <a:latin typeface="Calibri" panose="020F0502020204030204"/>
              <a:ea typeface="+mn-ea"/>
              <a:cs typeface="+mn-cs"/>
            </a:rPr>
            <a:t>5 anni</a:t>
          </a:r>
        </a:p>
      </dgm:t>
    </dgm:pt>
    <dgm:pt modelId="{6A752F02-D8AB-4B60-AF5B-76306220788F}" type="parTrans" cxnId="{E3D79508-AA11-41A1-9D39-33E921798E07}">
      <dgm:prSet/>
      <dgm:spPr/>
      <dgm:t>
        <a:bodyPr/>
        <a:lstStyle/>
        <a:p>
          <a:endParaRPr lang="it-IT"/>
        </a:p>
      </dgm:t>
    </dgm:pt>
    <dgm:pt modelId="{2D5C6C7F-345E-47D9-8C27-08B12ACC6B1F}" type="sibTrans" cxnId="{E3D79508-AA11-41A1-9D39-33E921798E07}">
      <dgm:prSet/>
      <dgm:spPr/>
      <dgm:t>
        <a:bodyPr/>
        <a:lstStyle/>
        <a:p>
          <a:endParaRPr lang="it-IT"/>
        </a:p>
      </dgm:t>
    </dgm:pt>
    <dgm:pt modelId="{DD398122-CBAE-4CE2-AA75-EA6DD2776AA5}">
      <dgm:prSet phldrT="[Testo]" custT="1"/>
      <dgm:spPr/>
      <dgm:t>
        <a:bodyPr/>
        <a:lstStyle/>
        <a:p>
          <a:pPr marL="0" lvl="0" indent="0" algn="l" defTabSz="622300">
            <a:lnSpc>
              <a:spcPct val="90000"/>
            </a:lnSpc>
            <a:spcBef>
              <a:spcPct val="0"/>
            </a:spcBef>
            <a:spcAft>
              <a:spcPct val="35000"/>
            </a:spcAft>
            <a:buFont typeface="Courier New" panose="02070309020205020404" pitchFamily="49" charset="0"/>
            <a:buNone/>
          </a:pPr>
          <a:endParaRPr lang="it-IT" sz="1400" kern="1200" dirty="0">
            <a:latin typeface="Calibri" panose="020F0502020204030204"/>
            <a:ea typeface="+mn-ea"/>
            <a:cs typeface="+mn-cs"/>
          </a:endParaRPr>
        </a:p>
      </dgm:t>
    </dgm:pt>
    <dgm:pt modelId="{8206B6FD-3EC9-444A-AF90-40D59CAAE318}" type="parTrans" cxnId="{A9EFD46D-6EFA-4046-9096-F934CEB17BDE}">
      <dgm:prSet/>
      <dgm:spPr/>
      <dgm:t>
        <a:bodyPr/>
        <a:lstStyle/>
        <a:p>
          <a:endParaRPr lang="it-IT"/>
        </a:p>
      </dgm:t>
    </dgm:pt>
    <dgm:pt modelId="{D1D64EDC-7016-49AB-8DB6-4DD18C5D440E}" type="sibTrans" cxnId="{A9EFD46D-6EFA-4046-9096-F934CEB17BDE}">
      <dgm:prSet/>
      <dgm:spPr/>
      <dgm:t>
        <a:bodyPr/>
        <a:lstStyle/>
        <a:p>
          <a:endParaRPr lang="it-IT"/>
        </a:p>
      </dgm:t>
    </dgm:pt>
    <dgm:pt modelId="{04D66797-58D1-490A-8C27-DDD89E45D62F}">
      <dgm:prSet phldrT="[Testo]" custT="1"/>
      <dgm:spPr/>
      <dgm:t>
        <a:bodyPr/>
        <a:lstStyle/>
        <a:p>
          <a:pPr>
            <a:buFont typeface="Courier New" panose="02070309020205020404" pitchFamily="49" charset="0"/>
            <a:buNone/>
          </a:pPr>
          <a:endParaRPr lang="it-IT" sz="1400" b="0" u="none" dirty="0">
            <a:latin typeface="+mn-lt"/>
          </a:endParaRPr>
        </a:p>
      </dgm:t>
    </dgm:pt>
    <dgm:pt modelId="{28390D04-95E3-440F-88FD-2A19627C9FE8}" type="parTrans" cxnId="{13F20D86-6867-48C6-951F-C1891DB90CD2}">
      <dgm:prSet/>
      <dgm:spPr/>
      <dgm:t>
        <a:bodyPr/>
        <a:lstStyle/>
        <a:p>
          <a:endParaRPr lang="it-IT"/>
        </a:p>
      </dgm:t>
    </dgm:pt>
    <dgm:pt modelId="{38146856-EBFD-4687-8F59-10C327B07D7A}" type="sibTrans" cxnId="{13F20D86-6867-48C6-951F-C1891DB90CD2}">
      <dgm:prSet/>
      <dgm:spPr/>
      <dgm:t>
        <a:bodyPr/>
        <a:lstStyle/>
        <a:p>
          <a:endParaRPr lang="it-IT"/>
        </a:p>
      </dgm:t>
    </dgm:pt>
    <dgm:pt modelId="{3D054E2B-19F0-41F6-8C72-480A4C519199}">
      <dgm:prSet phldrT="[Testo]" custT="1"/>
      <dgm:spPr/>
      <dgm:t>
        <a:bodyPr/>
        <a:lstStyle/>
        <a:p>
          <a:pPr>
            <a:buFont typeface="Wingdings" panose="05000000000000000000" pitchFamily="2" charset="2"/>
            <a:buChar char="ü"/>
          </a:pPr>
          <a:endParaRPr lang="it-IT" sz="1400" b="0" u="none" dirty="0">
            <a:latin typeface="+mn-lt"/>
          </a:endParaRPr>
        </a:p>
      </dgm:t>
    </dgm:pt>
    <dgm:pt modelId="{154D8B62-3DD1-48FA-A979-1A4137F2FF88}" type="parTrans" cxnId="{206C8227-CB39-475B-9131-4A5ADB026565}">
      <dgm:prSet/>
      <dgm:spPr/>
      <dgm:t>
        <a:bodyPr/>
        <a:lstStyle/>
        <a:p>
          <a:endParaRPr lang="it-IT"/>
        </a:p>
      </dgm:t>
    </dgm:pt>
    <dgm:pt modelId="{23F020E2-F377-4219-857B-2F7AFC88504A}" type="sibTrans" cxnId="{206C8227-CB39-475B-9131-4A5ADB026565}">
      <dgm:prSet/>
      <dgm:spPr/>
      <dgm:t>
        <a:bodyPr/>
        <a:lstStyle/>
        <a:p>
          <a:endParaRPr lang="it-IT"/>
        </a:p>
      </dgm:t>
    </dgm:pt>
    <dgm:pt modelId="{7CA9B579-11B2-4BAE-A47E-7C49EB53B647}">
      <dgm:prSet phldrT="[Testo]" custT="1"/>
      <dgm:spPr/>
      <dgm:t>
        <a:bodyPr/>
        <a:lstStyle/>
        <a:p>
          <a:pPr>
            <a:buFont typeface="Wingdings" panose="05000000000000000000" pitchFamily="2" charset="2"/>
            <a:buNone/>
          </a:pPr>
          <a:r>
            <a:rPr lang="it-IT" sz="1400" b="1" u="sng" dirty="0"/>
            <a:t>€ </a:t>
          </a:r>
          <a:r>
            <a:rPr lang="it-IT" sz="1400" b="1" u="sng" dirty="0">
              <a:latin typeface="+mn-lt"/>
            </a:rPr>
            <a:t>160.000,00</a:t>
          </a:r>
        </a:p>
      </dgm:t>
    </dgm:pt>
    <dgm:pt modelId="{44695C17-83C1-48EF-BDF5-1901C9C05B0D}" type="parTrans" cxnId="{8893D2A8-9043-4456-9422-B3FB4CA0872E}">
      <dgm:prSet/>
      <dgm:spPr/>
      <dgm:t>
        <a:bodyPr/>
        <a:lstStyle/>
        <a:p>
          <a:endParaRPr lang="it-IT"/>
        </a:p>
      </dgm:t>
    </dgm:pt>
    <dgm:pt modelId="{40022BFB-A8CE-44C3-BDE0-39F744F7AEA5}" type="sibTrans" cxnId="{8893D2A8-9043-4456-9422-B3FB4CA0872E}">
      <dgm:prSet/>
      <dgm:spPr/>
      <dgm:t>
        <a:bodyPr/>
        <a:lstStyle/>
        <a:p>
          <a:endParaRPr lang="it-IT"/>
        </a:p>
      </dgm:t>
    </dgm:pt>
    <dgm:pt modelId="{FCE92C80-F3E3-4467-80E9-038BFCE8126E}">
      <dgm:prSet phldrT="[Testo]" custT="1"/>
      <dgm:spPr/>
      <dgm:t>
        <a:bodyPr/>
        <a:lstStyle/>
        <a:p>
          <a:pPr marL="114300" lvl="1" indent="-114300" algn="l" defTabSz="622300">
            <a:lnSpc>
              <a:spcPct val="90000"/>
            </a:lnSpc>
            <a:spcBef>
              <a:spcPct val="0"/>
            </a:spcBef>
            <a:spcAft>
              <a:spcPct val="15000"/>
            </a:spcAft>
            <a:buFont typeface="Wingdings" panose="05000000000000000000" pitchFamily="2" charset="2"/>
            <a:buNone/>
          </a:pPr>
          <a:endParaRPr lang="it-IT" sz="1400" b="0" u="none" kern="1200" dirty="0">
            <a:solidFill>
              <a:prstClr val="black">
                <a:hueOff val="0"/>
                <a:satOff val="0"/>
                <a:lumOff val="0"/>
                <a:alphaOff val="0"/>
              </a:prstClr>
            </a:solidFill>
            <a:latin typeface="Calibri" panose="020F0502020204030204"/>
            <a:ea typeface="+mn-ea"/>
            <a:cs typeface="+mn-cs"/>
          </a:endParaRPr>
        </a:p>
      </dgm:t>
    </dgm:pt>
    <dgm:pt modelId="{61C5B613-D6E7-4383-8E1C-8D5862CD0D6F}" type="parTrans" cxnId="{EBC6F11B-1B1A-458D-B246-2879AA39E3D6}">
      <dgm:prSet/>
      <dgm:spPr/>
      <dgm:t>
        <a:bodyPr/>
        <a:lstStyle/>
        <a:p>
          <a:endParaRPr lang="it-IT"/>
        </a:p>
      </dgm:t>
    </dgm:pt>
    <dgm:pt modelId="{C165649F-E5DF-4CE4-BAF5-93CECC79F2A6}" type="sibTrans" cxnId="{EBC6F11B-1B1A-458D-B246-2879AA39E3D6}">
      <dgm:prSet/>
      <dgm:spPr/>
      <dgm:t>
        <a:bodyPr/>
        <a:lstStyle/>
        <a:p>
          <a:endParaRPr lang="it-IT"/>
        </a:p>
      </dgm:t>
    </dgm:pt>
    <dgm:pt modelId="{BF453306-CFB5-499C-9E29-C957FAC3623C}">
      <dgm:prSet phldrT="[Testo]" custT="1"/>
      <dgm:spPr/>
      <dgm:t>
        <a:bodyPr/>
        <a:lstStyle/>
        <a:p>
          <a:pPr marL="114300" lvl="1" indent="-114300" algn="l" defTabSz="622300">
            <a:lnSpc>
              <a:spcPct val="90000"/>
            </a:lnSpc>
            <a:spcBef>
              <a:spcPct val="0"/>
            </a:spcBef>
            <a:spcAft>
              <a:spcPct val="15000"/>
            </a:spcAft>
            <a:buFont typeface="Wingdings" panose="05000000000000000000" pitchFamily="2" charset="2"/>
            <a:buNone/>
          </a:pPr>
          <a:r>
            <a:rPr lang="it-IT" sz="1400" b="0" u="none" kern="1200" dirty="0">
              <a:solidFill>
                <a:prstClr val="black">
                  <a:hueOff val="0"/>
                  <a:satOff val="0"/>
                  <a:lumOff val="0"/>
                  <a:alphaOff val="0"/>
                </a:prstClr>
              </a:solidFill>
              <a:latin typeface="Calibri" panose="020F0502020204030204"/>
              <a:ea typeface="+mn-ea"/>
              <a:cs typeface="+mn-cs"/>
            </a:rPr>
            <a:t>	</a:t>
          </a:r>
          <a:r>
            <a:rPr lang="it-IT" sz="1400" b="1" u="sng" kern="1200" dirty="0">
              <a:solidFill>
                <a:prstClr val="black">
                  <a:hueOff val="0"/>
                  <a:satOff val="0"/>
                  <a:lumOff val="0"/>
                  <a:alphaOff val="0"/>
                </a:prstClr>
              </a:solidFill>
              <a:latin typeface="Calibri" panose="020F0502020204030204"/>
              <a:ea typeface="+mn-ea"/>
              <a:cs typeface="+mn-cs"/>
            </a:rPr>
            <a:t>€ 60.000,00</a:t>
          </a:r>
        </a:p>
      </dgm:t>
    </dgm:pt>
    <dgm:pt modelId="{D8B70D90-484E-4C42-B260-9A165F8AA67D}" type="parTrans" cxnId="{49DD0BD9-0D1B-4502-BF2E-96662E075D70}">
      <dgm:prSet/>
      <dgm:spPr/>
      <dgm:t>
        <a:bodyPr/>
        <a:lstStyle/>
        <a:p>
          <a:endParaRPr lang="it-IT"/>
        </a:p>
      </dgm:t>
    </dgm:pt>
    <dgm:pt modelId="{652C1A13-8DBC-4B59-8E64-3F2964725C24}" type="sibTrans" cxnId="{49DD0BD9-0D1B-4502-BF2E-96662E075D70}">
      <dgm:prSet/>
      <dgm:spPr/>
      <dgm:t>
        <a:bodyPr/>
        <a:lstStyle/>
        <a:p>
          <a:endParaRPr lang="it-IT"/>
        </a:p>
      </dgm:t>
    </dgm:pt>
    <dgm:pt modelId="{E9B96EA9-244A-4E36-A9A5-CDD62799B6B0}">
      <dgm:prSet phldrT="[Testo]" custT="1"/>
      <dgm:spPr/>
      <dgm:t>
        <a:bodyPr/>
        <a:lstStyle/>
        <a:p>
          <a:pPr marL="114300" lvl="1" indent="-114300" algn="l" defTabSz="622300">
            <a:lnSpc>
              <a:spcPct val="90000"/>
            </a:lnSpc>
            <a:spcBef>
              <a:spcPct val="0"/>
            </a:spcBef>
            <a:spcAft>
              <a:spcPct val="15000"/>
            </a:spcAft>
            <a:buFont typeface="Wingdings" panose="05000000000000000000" pitchFamily="2" charset="2"/>
            <a:buChar char="ü"/>
          </a:pPr>
          <a:r>
            <a:rPr lang="it-IT" sz="1400" b="0" u="none" kern="1200" dirty="0">
              <a:solidFill>
                <a:prstClr val="black">
                  <a:hueOff val="0"/>
                  <a:satOff val="0"/>
                  <a:lumOff val="0"/>
                  <a:alphaOff val="0"/>
                </a:prstClr>
              </a:solidFill>
              <a:latin typeface="Calibri" panose="020F0502020204030204"/>
              <a:ea typeface="+mn-ea"/>
              <a:cs typeface="+mn-cs"/>
            </a:rPr>
            <a:t> Importo massimo finanziabile =</a:t>
          </a:r>
        </a:p>
      </dgm:t>
    </dgm:pt>
    <dgm:pt modelId="{E6443AFD-CDC8-4007-BEA5-4758A6C0054F}" type="parTrans" cxnId="{1A5F0E81-1DE3-4141-A119-927A58CE31A1}">
      <dgm:prSet/>
      <dgm:spPr/>
      <dgm:t>
        <a:bodyPr/>
        <a:lstStyle/>
        <a:p>
          <a:endParaRPr lang="it-IT"/>
        </a:p>
      </dgm:t>
    </dgm:pt>
    <dgm:pt modelId="{10487D87-A420-41E0-98EC-5475218ADCB2}" type="sibTrans" cxnId="{1A5F0E81-1DE3-4141-A119-927A58CE31A1}">
      <dgm:prSet/>
      <dgm:spPr/>
      <dgm:t>
        <a:bodyPr/>
        <a:lstStyle/>
        <a:p>
          <a:endParaRPr lang="it-IT"/>
        </a:p>
      </dgm:t>
    </dgm:pt>
    <dgm:pt modelId="{4C99CC3C-FBC0-4D7F-A27A-D222107DE56D}">
      <dgm:prSet phldrT="[Testo]" custT="1"/>
      <dgm:spPr/>
      <dgm:t>
        <a:bodyPr/>
        <a:lstStyle/>
        <a:p>
          <a:pPr marL="114300" lvl="1" indent="-114300" algn="l" defTabSz="622300">
            <a:lnSpc>
              <a:spcPct val="90000"/>
            </a:lnSpc>
            <a:spcBef>
              <a:spcPct val="0"/>
            </a:spcBef>
            <a:spcAft>
              <a:spcPct val="15000"/>
            </a:spcAft>
            <a:buFont typeface="Wingdings" panose="05000000000000000000" pitchFamily="2" charset="2"/>
            <a:buNone/>
          </a:pPr>
          <a:r>
            <a:rPr lang="it-IT" sz="1400" b="0" u="none" kern="1200" dirty="0">
              <a:solidFill>
                <a:prstClr val="black">
                  <a:hueOff val="0"/>
                  <a:satOff val="0"/>
                  <a:lumOff val="0"/>
                  <a:alphaOff val="0"/>
                </a:prstClr>
              </a:solidFill>
              <a:latin typeface="Calibri" panose="020F0502020204030204"/>
              <a:ea typeface="+mn-ea"/>
              <a:cs typeface="+mn-cs"/>
            </a:rPr>
            <a:t>	</a:t>
          </a:r>
          <a:r>
            <a:rPr lang="it-IT" sz="1400" b="1" u="sng" kern="1200" dirty="0">
              <a:solidFill>
                <a:prstClr val="black">
                  <a:hueOff val="0"/>
                  <a:satOff val="0"/>
                  <a:lumOff val="0"/>
                  <a:alphaOff val="0"/>
                </a:prstClr>
              </a:solidFill>
              <a:latin typeface="Calibri" panose="020F0502020204030204"/>
              <a:ea typeface="+mn-ea"/>
              <a:cs typeface="+mn-cs"/>
            </a:rPr>
            <a:t>€ 75.000,00</a:t>
          </a:r>
        </a:p>
      </dgm:t>
    </dgm:pt>
    <dgm:pt modelId="{E8FD3431-123C-4009-8B91-6DDD362E286E}" type="parTrans" cxnId="{78538882-F98A-4DB3-91FA-2931DDA7EB42}">
      <dgm:prSet/>
      <dgm:spPr/>
      <dgm:t>
        <a:bodyPr/>
        <a:lstStyle/>
        <a:p>
          <a:endParaRPr lang="it-IT"/>
        </a:p>
      </dgm:t>
    </dgm:pt>
    <dgm:pt modelId="{CE6A1B03-C1D9-4D95-A844-9BBB61492AF6}" type="sibTrans" cxnId="{78538882-F98A-4DB3-91FA-2931DDA7EB42}">
      <dgm:prSet/>
      <dgm:spPr/>
      <dgm:t>
        <a:bodyPr/>
        <a:lstStyle/>
        <a:p>
          <a:endParaRPr lang="it-IT"/>
        </a:p>
      </dgm:t>
    </dgm:pt>
    <dgm:pt modelId="{714E9A2F-673C-4F37-B497-B6641A14B38E}">
      <dgm:prSet phldrT="[Testo]" custT="1"/>
      <dgm:spPr/>
      <dgm:t>
        <a:bodyPr/>
        <a:lstStyle/>
        <a:p>
          <a:pPr>
            <a:buFont typeface="Wingdings" panose="05000000000000000000" pitchFamily="2" charset="2"/>
            <a:buChar char="ü"/>
          </a:pPr>
          <a:r>
            <a:rPr lang="it-IT" sz="1400" b="0" u="none" dirty="0">
              <a:latin typeface="+mn-lt"/>
            </a:rPr>
            <a:t> Durata massima del finanziamento = </a:t>
          </a:r>
          <a:r>
            <a:rPr lang="it-IT" sz="1400" b="1" u="sng" dirty="0">
              <a:latin typeface="+mn-lt"/>
            </a:rPr>
            <a:t>8 anni</a:t>
          </a:r>
        </a:p>
        <a:p>
          <a:pPr>
            <a:buFont typeface="Wingdings" panose="05000000000000000000" pitchFamily="2" charset="2"/>
            <a:buChar char="ü"/>
          </a:pPr>
          <a:endParaRPr lang="it-IT" sz="1400" b="0" u="none" dirty="0">
            <a:latin typeface="+mn-lt"/>
          </a:endParaRPr>
        </a:p>
      </dgm:t>
    </dgm:pt>
    <dgm:pt modelId="{7B3AE5D1-11EF-4D06-BB20-96107375E49E}" type="parTrans" cxnId="{7EACDF8B-AEB6-447F-A3CD-FBA0EE0B7206}">
      <dgm:prSet/>
      <dgm:spPr/>
      <dgm:t>
        <a:bodyPr/>
        <a:lstStyle/>
        <a:p>
          <a:endParaRPr lang="it-IT"/>
        </a:p>
      </dgm:t>
    </dgm:pt>
    <dgm:pt modelId="{EF31D509-CC61-40BC-8553-CE3C6F9D074E}" type="sibTrans" cxnId="{7EACDF8B-AEB6-447F-A3CD-FBA0EE0B7206}">
      <dgm:prSet/>
      <dgm:spPr/>
      <dgm:t>
        <a:bodyPr/>
        <a:lstStyle/>
        <a:p>
          <a:endParaRPr lang="it-IT"/>
        </a:p>
      </dgm:t>
    </dgm:pt>
    <dgm:pt modelId="{F511248B-D1E2-459D-B91A-7548A7EE7019}">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solidFill>
              <a:prstClr val="black">
                <a:hueOff val="0"/>
                <a:satOff val="0"/>
                <a:lumOff val="0"/>
                <a:alphaOff val="0"/>
              </a:prstClr>
            </a:solidFill>
            <a:latin typeface="Calibri" panose="020F0502020204030204"/>
            <a:ea typeface="+mn-ea"/>
            <a:cs typeface="+mn-cs"/>
          </a:endParaRPr>
        </a:p>
      </dgm:t>
    </dgm:pt>
    <dgm:pt modelId="{08701654-832A-4117-B742-A71254E792F5}" type="parTrans" cxnId="{8EC97AB6-9B71-4C57-A6E3-0560362523F3}">
      <dgm:prSet/>
      <dgm:spPr/>
      <dgm:t>
        <a:bodyPr/>
        <a:lstStyle/>
        <a:p>
          <a:endParaRPr lang="it-IT"/>
        </a:p>
      </dgm:t>
    </dgm:pt>
    <dgm:pt modelId="{B63AA3FA-CB5F-4043-8A41-6378ACA09620}" type="sibTrans" cxnId="{8EC97AB6-9B71-4C57-A6E3-0560362523F3}">
      <dgm:prSet/>
      <dgm:spPr/>
      <dgm:t>
        <a:bodyPr/>
        <a:lstStyle/>
        <a:p>
          <a:endParaRPr lang="it-IT"/>
        </a:p>
      </dgm:t>
    </dgm:pt>
    <dgm:pt modelId="{9D863F36-5D61-4DAA-98BE-561D03762F95}">
      <dgm:prSet phldrT="[Testo]" custT="1"/>
      <dgm:spPr/>
      <dgm:t>
        <a:bodyPr/>
        <a:lstStyle/>
        <a:p>
          <a:pPr>
            <a:buFont typeface="Wingdings" panose="05000000000000000000" pitchFamily="2" charset="2"/>
            <a:buChar char="ü"/>
          </a:pPr>
          <a:endParaRPr lang="it-IT" sz="1400" b="0" u="none" dirty="0">
            <a:latin typeface="+mn-lt"/>
          </a:endParaRPr>
        </a:p>
      </dgm:t>
    </dgm:pt>
    <dgm:pt modelId="{E8421B21-F523-466A-A3D1-97826E09B9AB}" type="parTrans" cxnId="{FBA6A58C-ADEE-4225-83B6-DE9E79BA2491}">
      <dgm:prSet/>
      <dgm:spPr/>
      <dgm:t>
        <a:bodyPr/>
        <a:lstStyle/>
        <a:p>
          <a:endParaRPr lang="it-IT"/>
        </a:p>
      </dgm:t>
    </dgm:pt>
    <dgm:pt modelId="{DD764EB7-1ABC-4F7C-8912-72F5165B17F1}" type="sibTrans" cxnId="{FBA6A58C-ADEE-4225-83B6-DE9E79BA2491}">
      <dgm:prSet/>
      <dgm:spPr/>
      <dgm:t>
        <a:bodyPr/>
        <a:lstStyle/>
        <a:p>
          <a:endParaRPr lang="it-IT"/>
        </a:p>
      </dgm:t>
    </dgm:pt>
    <dgm:pt modelId="{9F4A476E-0349-4B23-8AF5-07B801271060}">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solidFill>
              <a:prstClr val="black">
                <a:hueOff val="0"/>
                <a:satOff val="0"/>
                <a:lumOff val="0"/>
                <a:alphaOff val="0"/>
              </a:prstClr>
            </a:solidFill>
            <a:latin typeface="Calibri" panose="020F0502020204030204"/>
            <a:ea typeface="+mn-ea"/>
            <a:cs typeface="+mn-cs"/>
          </a:endParaRPr>
        </a:p>
      </dgm:t>
    </dgm:pt>
    <dgm:pt modelId="{95C1E5E6-02AB-4B0B-B90C-FD727C3591E4}" type="parTrans" cxnId="{BBA2F108-B6FB-4E9B-82DA-9C4E71B2FBA9}">
      <dgm:prSet/>
      <dgm:spPr/>
      <dgm:t>
        <a:bodyPr/>
        <a:lstStyle/>
        <a:p>
          <a:endParaRPr lang="it-IT"/>
        </a:p>
      </dgm:t>
    </dgm:pt>
    <dgm:pt modelId="{4ED227A9-D0F7-430D-AB1D-B5B30C557168}" type="sibTrans" cxnId="{BBA2F108-B6FB-4E9B-82DA-9C4E71B2FBA9}">
      <dgm:prSet/>
      <dgm:spPr/>
      <dgm:t>
        <a:bodyPr/>
        <a:lstStyle/>
        <a:p>
          <a:endParaRPr lang="it-IT"/>
        </a:p>
      </dgm:t>
    </dgm:pt>
    <dgm:pt modelId="{27CB793E-F7D2-486B-9C98-4D682A9053E4}">
      <dgm:prSet phldrT="[Testo]" custT="1"/>
      <dgm:spPr/>
      <dgm:t>
        <a:bodyPr/>
        <a:lstStyle/>
        <a:p>
          <a:pPr>
            <a:buFont typeface="Wingdings" panose="05000000000000000000" pitchFamily="2" charset="2"/>
            <a:buChar char="ü"/>
          </a:pPr>
          <a:r>
            <a:rPr lang="it-IT" sz="1400" dirty="0">
              <a:latin typeface="+mn-lt"/>
            </a:rPr>
            <a:t> Importo massimo finanziabile =</a:t>
          </a:r>
          <a:endParaRPr lang="it-IT" sz="1400" b="0" u="none" dirty="0">
            <a:latin typeface="+mn-lt"/>
          </a:endParaRPr>
        </a:p>
      </dgm:t>
    </dgm:pt>
    <dgm:pt modelId="{C8C8E772-F46A-4F4E-8C38-C6286322146C}" type="sibTrans" cxnId="{9D46F0FB-F088-4B34-8BE1-7328CFA3F912}">
      <dgm:prSet/>
      <dgm:spPr/>
      <dgm:t>
        <a:bodyPr/>
        <a:lstStyle/>
        <a:p>
          <a:endParaRPr lang="it-IT" sz="1400">
            <a:latin typeface="+mn-lt"/>
          </a:endParaRPr>
        </a:p>
      </dgm:t>
    </dgm:pt>
    <dgm:pt modelId="{064CA149-AE51-4F42-BAC0-1800A439A6AF}" type="parTrans" cxnId="{9D46F0FB-F088-4B34-8BE1-7328CFA3F912}">
      <dgm:prSet/>
      <dgm:spPr/>
      <dgm:t>
        <a:bodyPr/>
        <a:lstStyle/>
        <a:p>
          <a:endParaRPr lang="it-IT" sz="1400">
            <a:latin typeface="+mn-lt"/>
          </a:endParaRPr>
        </a:p>
      </dgm:t>
    </dgm:pt>
    <dgm:pt modelId="{33B0C8A0-CCB3-4A4B-A4E8-2F53589C5F3B}">
      <dgm:prSet phldrT="[Testo]" custT="1"/>
      <dgm:spPr/>
      <dgm:t>
        <a:bodyPr/>
        <a:lstStyle/>
        <a:p>
          <a:pPr marL="114300" lvl="1" indent="-114300" algn="l" defTabSz="622300">
            <a:lnSpc>
              <a:spcPct val="90000"/>
            </a:lnSpc>
            <a:spcBef>
              <a:spcPct val="0"/>
            </a:spcBef>
            <a:spcAft>
              <a:spcPct val="15000"/>
            </a:spcAft>
            <a:buFont typeface="Wingdings" panose="05000000000000000000" pitchFamily="2" charset="2"/>
            <a:buNone/>
          </a:pPr>
          <a:endParaRPr lang="it-IT" sz="1400" b="1" u="sng" kern="1200" dirty="0">
            <a:solidFill>
              <a:prstClr val="black">
                <a:hueOff val="0"/>
                <a:satOff val="0"/>
                <a:lumOff val="0"/>
                <a:alphaOff val="0"/>
              </a:prstClr>
            </a:solidFill>
            <a:latin typeface="Calibri" panose="020F0502020204030204"/>
            <a:ea typeface="+mn-ea"/>
            <a:cs typeface="+mn-cs"/>
          </a:endParaRPr>
        </a:p>
      </dgm:t>
    </dgm:pt>
    <dgm:pt modelId="{51832877-E5E5-4A58-B2DD-5E59D1755F02}" type="parTrans" cxnId="{DCA24D39-0FE0-4318-98CE-C07B1D90F359}">
      <dgm:prSet/>
      <dgm:spPr/>
      <dgm:t>
        <a:bodyPr/>
        <a:lstStyle/>
        <a:p>
          <a:endParaRPr lang="it-IT"/>
        </a:p>
      </dgm:t>
    </dgm:pt>
    <dgm:pt modelId="{41437FD4-EDDA-4FA8-94A2-DBFC840D04F0}" type="sibTrans" cxnId="{DCA24D39-0FE0-4318-98CE-C07B1D90F359}">
      <dgm:prSet/>
      <dgm:spPr/>
      <dgm:t>
        <a:bodyPr/>
        <a:lstStyle/>
        <a:p>
          <a:endParaRPr lang="it-IT"/>
        </a:p>
      </dgm:t>
    </dgm:pt>
    <dgm:pt modelId="{4FBC7AD9-387B-4FC2-84C6-49F03CA32CFD}">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ü"/>
          </a:pPr>
          <a:r>
            <a:rPr lang="it-IT" sz="1300" b="0" u="none" kern="1200" dirty="0">
              <a:solidFill>
                <a:prstClr val="black">
                  <a:hueOff val="0"/>
                  <a:satOff val="0"/>
                  <a:lumOff val="0"/>
                  <a:alphaOff val="0"/>
                </a:prstClr>
              </a:solidFill>
              <a:latin typeface="Calibri" panose="020F0502020204030204"/>
              <a:ea typeface="+mn-ea"/>
              <a:cs typeface="+mn-cs"/>
            </a:rPr>
            <a:t> </a:t>
          </a:r>
          <a:r>
            <a:rPr lang="it-IT" sz="1400" b="0" u="none" kern="1200" dirty="0">
              <a:solidFill>
                <a:prstClr val="black">
                  <a:hueOff val="0"/>
                  <a:satOff val="0"/>
                  <a:lumOff val="0"/>
                  <a:alphaOff val="0"/>
                </a:prstClr>
              </a:solidFill>
              <a:latin typeface="Calibri" panose="020F0502020204030204"/>
              <a:ea typeface="+mn-ea"/>
              <a:cs typeface="+mn-cs"/>
            </a:rPr>
            <a:t>Tasso:</a:t>
          </a:r>
        </a:p>
      </dgm:t>
    </dgm:pt>
    <dgm:pt modelId="{3026797D-3A28-4592-9D4B-624DCCEF5695}" type="parTrans" cxnId="{D0184D20-36EE-4006-8CC2-A151FC9BA5CE}">
      <dgm:prSet/>
      <dgm:spPr/>
      <dgm:t>
        <a:bodyPr/>
        <a:lstStyle/>
        <a:p>
          <a:endParaRPr lang="it-IT"/>
        </a:p>
      </dgm:t>
    </dgm:pt>
    <dgm:pt modelId="{BEA885CC-6E3C-4982-8ACA-999578457D5A}" type="sibTrans" cxnId="{D0184D20-36EE-4006-8CC2-A151FC9BA5CE}">
      <dgm:prSet/>
      <dgm:spPr/>
      <dgm:t>
        <a:bodyPr/>
        <a:lstStyle/>
        <a:p>
          <a:endParaRPr lang="it-IT"/>
        </a:p>
      </dgm:t>
    </dgm:pt>
    <dgm:pt modelId="{BA36E221-58DB-4FE0-940A-D673BA58B8AB}">
      <dgm:prSet/>
      <dgm:spPr/>
      <dgm:t>
        <a:bodyPr/>
        <a:lstStyle/>
        <a:p>
          <a:pPr marL="114300" lvl="1" indent="0" algn="l" defTabSz="577850">
            <a:lnSpc>
              <a:spcPct val="90000"/>
            </a:lnSpc>
            <a:spcBef>
              <a:spcPct val="0"/>
            </a:spcBef>
            <a:spcAft>
              <a:spcPct val="15000"/>
            </a:spcAft>
            <a:buFont typeface="Courier New" panose="02070309020205020404" pitchFamily="49" charset="0"/>
            <a:buNone/>
          </a:pPr>
          <a:endParaRPr lang="it-IT" sz="1300" kern="1200"/>
        </a:p>
      </dgm:t>
    </dgm:pt>
    <dgm:pt modelId="{8482DC69-829E-447A-8C6D-CA93924C879A}" type="parTrans" cxnId="{B57FE467-2DA4-4A22-AEC0-807EDAE75CAE}">
      <dgm:prSet/>
      <dgm:spPr/>
      <dgm:t>
        <a:bodyPr/>
        <a:lstStyle/>
        <a:p>
          <a:endParaRPr lang="it-IT"/>
        </a:p>
      </dgm:t>
    </dgm:pt>
    <dgm:pt modelId="{58E96659-37E0-4C56-B470-421185038C96}" type="sibTrans" cxnId="{B57FE467-2DA4-4A22-AEC0-807EDAE75CAE}">
      <dgm:prSet/>
      <dgm:spPr/>
      <dgm:t>
        <a:bodyPr/>
        <a:lstStyle/>
        <a:p>
          <a:endParaRPr lang="it-IT"/>
        </a:p>
      </dgm:t>
    </dgm:pt>
    <dgm:pt modelId="{8BE53D27-C29D-4E13-A4D7-66F94481D1E9}">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ü"/>
          </a:pPr>
          <a:r>
            <a:rPr lang="it-IT" sz="1400" b="0" u="none" kern="1200" dirty="0">
              <a:solidFill>
                <a:prstClr val="black">
                  <a:hueOff val="0"/>
                  <a:satOff val="0"/>
                  <a:lumOff val="0"/>
                  <a:alphaOff val="0"/>
                </a:prstClr>
              </a:solidFill>
              <a:latin typeface="Calibri" panose="020F0502020204030204"/>
              <a:ea typeface="+mn-ea"/>
              <a:cs typeface="+mn-cs"/>
            </a:rPr>
            <a:t> Durata (in anni): </a:t>
          </a:r>
          <a:r>
            <a:rPr lang="it-IT" sz="1400" b="1" u="sng" kern="1200" dirty="0">
              <a:solidFill>
                <a:prstClr val="black">
                  <a:hueOff val="0"/>
                  <a:satOff val="0"/>
                  <a:lumOff val="0"/>
                  <a:alphaOff val="0"/>
                </a:prstClr>
              </a:solidFill>
              <a:latin typeface="Calibri" panose="020F0502020204030204"/>
              <a:ea typeface="+mn-ea"/>
              <a:cs typeface="+mn-cs"/>
            </a:rPr>
            <a:t>5, 10, 15 e 20</a:t>
          </a:r>
        </a:p>
      </dgm:t>
    </dgm:pt>
    <dgm:pt modelId="{D844DFE7-8D99-4897-86F2-C254A42AC4DE}" type="parTrans" cxnId="{DBF98A36-76EB-44D4-B815-4E5E5177A097}">
      <dgm:prSet/>
      <dgm:spPr/>
      <dgm:t>
        <a:bodyPr/>
        <a:lstStyle/>
        <a:p>
          <a:endParaRPr lang="it-IT"/>
        </a:p>
      </dgm:t>
    </dgm:pt>
    <dgm:pt modelId="{AA4E2B6B-90CE-4180-B676-C5CD5C7F41E5}" type="sibTrans" cxnId="{DBF98A36-76EB-44D4-B815-4E5E5177A097}">
      <dgm:prSet/>
      <dgm:spPr/>
      <dgm:t>
        <a:bodyPr/>
        <a:lstStyle/>
        <a:p>
          <a:endParaRPr lang="it-IT"/>
        </a:p>
      </dgm:t>
    </dgm:pt>
    <dgm:pt modelId="{72D16144-CC9E-46B4-9CE3-0D19BD5BD1FD}">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solidFill>
              <a:prstClr val="black">
                <a:hueOff val="0"/>
                <a:satOff val="0"/>
                <a:lumOff val="0"/>
                <a:alphaOff val="0"/>
              </a:prstClr>
            </a:solidFill>
            <a:latin typeface="Calibri" panose="020F0502020204030204"/>
            <a:ea typeface="+mn-ea"/>
            <a:cs typeface="+mn-cs"/>
          </a:endParaRPr>
        </a:p>
      </dgm:t>
    </dgm:pt>
    <dgm:pt modelId="{B0BE6B99-DA65-40ED-9412-26B7C98F48FC}" type="parTrans" cxnId="{85BCFF6B-083B-4066-9E13-2EC18C8074CD}">
      <dgm:prSet/>
      <dgm:spPr/>
      <dgm:t>
        <a:bodyPr/>
        <a:lstStyle/>
        <a:p>
          <a:endParaRPr lang="it-IT"/>
        </a:p>
      </dgm:t>
    </dgm:pt>
    <dgm:pt modelId="{52D43199-0248-465E-96FE-2E5F29C6F082}" type="sibTrans" cxnId="{85BCFF6B-083B-4066-9E13-2EC18C8074CD}">
      <dgm:prSet/>
      <dgm:spPr/>
      <dgm:t>
        <a:bodyPr/>
        <a:lstStyle/>
        <a:p>
          <a:endParaRPr lang="it-IT"/>
        </a:p>
      </dgm:t>
    </dgm:pt>
    <dgm:pt modelId="{F5280E3F-E26A-4A7E-BFEF-D59C364778F1}">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ü"/>
          </a:pPr>
          <a:r>
            <a:rPr lang="it-IT" sz="1400" b="0" u="none" kern="1200" dirty="0">
              <a:solidFill>
                <a:prstClr val="black">
                  <a:hueOff val="0"/>
                  <a:satOff val="0"/>
                  <a:lumOff val="0"/>
                  <a:alphaOff val="0"/>
                </a:prstClr>
              </a:solidFill>
              <a:latin typeface="Calibri" panose="020F0502020204030204"/>
              <a:ea typeface="+mn-ea"/>
              <a:cs typeface="+mn-cs"/>
            </a:rPr>
            <a:t> Rapporto </a:t>
          </a:r>
          <a:r>
            <a:rPr lang="it-IT" sz="1400" b="0" u="none" kern="1200" dirty="0" err="1">
              <a:solidFill>
                <a:prstClr val="black">
                  <a:hueOff val="0"/>
                  <a:satOff val="0"/>
                  <a:lumOff val="0"/>
                  <a:alphaOff val="0"/>
                </a:prstClr>
              </a:solidFill>
              <a:latin typeface="Calibri" panose="020F0502020204030204"/>
              <a:ea typeface="+mn-ea"/>
              <a:cs typeface="+mn-cs"/>
            </a:rPr>
            <a:t>Loan</a:t>
          </a:r>
          <a:r>
            <a:rPr lang="it-IT" sz="1400" b="0" u="none" kern="1200" dirty="0">
              <a:solidFill>
                <a:prstClr val="black">
                  <a:hueOff val="0"/>
                  <a:satOff val="0"/>
                  <a:lumOff val="0"/>
                  <a:alphaOff val="0"/>
                </a:prstClr>
              </a:solidFill>
              <a:latin typeface="Calibri" panose="020F0502020204030204"/>
              <a:ea typeface="+mn-ea"/>
              <a:cs typeface="+mn-cs"/>
            </a:rPr>
            <a:t> to Value:</a:t>
          </a:r>
        </a:p>
      </dgm:t>
    </dgm:pt>
    <dgm:pt modelId="{4D824610-5A6F-4E36-A20C-41C4CAB1B611}" type="parTrans" cxnId="{1D53A39F-1644-486B-935F-47E8B5923A01}">
      <dgm:prSet/>
      <dgm:spPr/>
      <dgm:t>
        <a:bodyPr/>
        <a:lstStyle/>
        <a:p>
          <a:endParaRPr lang="it-IT"/>
        </a:p>
      </dgm:t>
    </dgm:pt>
    <dgm:pt modelId="{98B55DEA-50F8-4D77-A0A5-517006F75C06}" type="sibTrans" cxnId="{1D53A39F-1644-486B-935F-47E8B5923A01}">
      <dgm:prSet/>
      <dgm:spPr/>
      <dgm:t>
        <a:bodyPr/>
        <a:lstStyle/>
        <a:p>
          <a:endParaRPr lang="it-IT"/>
        </a:p>
      </dgm:t>
    </dgm:pt>
    <dgm:pt modelId="{AA020860-3FB0-4471-838D-4F25A4563E92}">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solidFill>
              <a:prstClr val="black">
                <a:hueOff val="0"/>
                <a:satOff val="0"/>
                <a:lumOff val="0"/>
                <a:alphaOff val="0"/>
              </a:prstClr>
            </a:solidFill>
            <a:latin typeface="Calibri" panose="020F0502020204030204"/>
            <a:ea typeface="+mn-ea"/>
            <a:cs typeface="+mn-cs"/>
          </a:endParaRPr>
        </a:p>
      </dgm:t>
    </dgm:pt>
    <dgm:pt modelId="{14CC573D-1965-424F-84BC-2A223212A81F}" type="parTrans" cxnId="{997383CA-FC84-4129-A423-CBAE10D3C3C1}">
      <dgm:prSet/>
      <dgm:spPr/>
      <dgm:t>
        <a:bodyPr/>
        <a:lstStyle/>
        <a:p>
          <a:endParaRPr lang="it-IT"/>
        </a:p>
      </dgm:t>
    </dgm:pt>
    <dgm:pt modelId="{360D51EB-BC1D-4CD3-8EDF-9AD7361C8FF9}" type="sibTrans" cxnId="{997383CA-FC84-4129-A423-CBAE10D3C3C1}">
      <dgm:prSet/>
      <dgm:spPr/>
      <dgm:t>
        <a:bodyPr/>
        <a:lstStyle/>
        <a:p>
          <a:endParaRPr lang="it-IT"/>
        </a:p>
      </dgm:t>
    </dgm:pt>
    <dgm:pt modelId="{B25B1650-4AE1-437B-8E39-A8E0E30F2CAA}">
      <dgm:prSet custT="1"/>
      <dgm:spPr/>
      <dgm:t>
        <a:bodyPr/>
        <a:lstStyle/>
        <a:p>
          <a:pPr marL="114300" lvl="1" indent="-114300" algn="l" defTabSz="622300">
            <a:lnSpc>
              <a:spcPct val="90000"/>
            </a:lnSpc>
            <a:spcBef>
              <a:spcPct val="0"/>
            </a:spcBef>
            <a:spcAft>
              <a:spcPct val="15000"/>
            </a:spcAft>
            <a:buFont typeface="Wingdings" panose="05000000000000000000" pitchFamily="2" charset="2"/>
            <a:buNone/>
          </a:pPr>
          <a:r>
            <a:rPr lang="it-IT" sz="1400" b="0" u="none" kern="1200" dirty="0">
              <a:solidFill>
                <a:prstClr val="black">
                  <a:hueOff val="0"/>
                  <a:satOff val="0"/>
                  <a:lumOff val="0"/>
                  <a:alphaOff val="0"/>
                </a:prstClr>
              </a:solidFill>
              <a:latin typeface="Calibri" panose="020F0502020204030204"/>
              <a:ea typeface="+mn-ea"/>
              <a:cs typeface="+mn-cs"/>
            </a:rPr>
            <a:t>    </a:t>
          </a:r>
          <a:r>
            <a:rPr lang="it-IT" sz="1400" b="1" u="none" kern="1200" dirty="0">
              <a:solidFill>
                <a:prstClr val="black">
                  <a:hueOff val="0"/>
                  <a:satOff val="0"/>
                  <a:lumOff val="0"/>
                  <a:alphaOff val="0"/>
                </a:prstClr>
              </a:solidFill>
              <a:latin typeface="Calibri" panose="020F0502020204030204"/>
              <a:ea typeface="+mn-ea"/>
              <a:cs typeface="+mn-cs"/>
            </a:rPr>
            <a:t>&lt; 50%; 50%-75%</a:t>
          </a:r>
        </a:p>
      </dgm:t>
    </dgm:pt>
    <dgm:pt modelId="{AC184C3B-3DB0-4780-B5A4-4133097C5227}" type="parTrans" cxnId="{EDF396D9-0B8E-4261-9F6C-32E8D81888F6}">
      <dgm:prSet/>
      <dgm:spPr/>
      <dgm:t>
        <a:bodyPr/>
        <a:lstStyle/>
        <a:p>
          <a:endParaRPr lang="it-IT"/>
        </a:p>
      </dgm:t>
    </dgm:pt>
    <dgm:pt modelId="{BAADCE10-ECF0-4299-86AD-432A1AE2CDE5}" type="sibTrans" cxnId="{EDF396D9-0B8E-4261-9F6C-32E8D81888F6}">
      <dgm:prSet/>
      <dgm:spPr/>
      <dgm:t>
        <a:bodyPr/>
        <a:lstStyle/>
        <a:p>
          <a:endParaRPr lang="it-IT"/>
        </a:p>
      </dgm:t>
    </dgm:pt>
    <dgm:pt modelId="{800AA19D-B6C2-46B9-957F-281BA86E35FC}">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solidFill>
              <a:prstClr val="black">
                <a:hueOff val="0"/>
                <a:satOff val="0"/>
                <a:lumOff val="0"/>
                <a:alphaOff val="0"/>
              </a:prstClr>
            </a:solidFill>
            <a:latin typeface="Calibri" panose="020F0502020204030204"/>
            <a:ea typeface="+mn-ea"/>
            <a:cs typeface="+mn-cs"/>
          </a:endParaRPr>
        </a:p>
      </dgm:t>
    </dgm:pt>
    <dgm:pt modelId="{C6BD5BFC-06C8-4157-BB3B-A8FB75D58CEE}" type="parTrans" cxnId="{82F7C71C-82EB-4AE5-8AE3-F341BDB9E962}">
      <dgm:prSet/>
      <dgm:spPr/>
      <dgm:t>
        <a:bodyPr/>
        <a:lstStyle/>
        <a:p>
          <a:endParaRPr lang="it-IT"/>
        </a:p>
      </dgm:t>
    </dgm:pt>
    <dgm:pt modelId="{A1F440EF-3536-45FE-89B5-9A11D738FD58}" type="sibTrans" cxnId="{82F7C71C-82EB-4AE5-8AE3-F341BDB9E962}">
      <dgm:prSet/>
      <dgm:spPr/>
      <dgm:t>
        <a:bodyPr/>
        <a:lstStyle/>
        <a:p>
          <a:endParaRPr lang="it-IT"/>
        </a:p>
      </dgm:t>
    </dgm:pt>
    <dgm:pt modelId="{1E396721-B6A6-4F49-97D1-C4A597C39748}">
      <dgm:prSet custT="1"/>
      <dgm:spPr/>
      <dgm:t>
        <a:bodyPr/>
        <a:lstStyle/>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solidFill>
              <a:prstClr val="black">
                <a:hueOff val="0"/>
                <a:satOff val="0"/>
                <a:lumOff val="0"/>
                <a:alphaOff val="0"/>
              </a:prstClr>
            </a:solidFill>
            <a:latin typeface="Calibri" panose="020F0502020204030204"/>
            <a:ea typeface="+mn-ea"/>
            <a:cs typeface="+mn-cs"/>
          </a:endParaRPr>
        </a:p>
      </dgm:t>
    </dgm:pt>
    <dgm:pt modelId="{70CFA2A8-C4E5-4AAE-B88D-923625928566}" type="parTrans" cxnId="{E9F86C1C-ACB8-4A67-B1F3-7C17C32FDD3A}">
      <dgm:prSet/>
      <dgm:spPr/>
      <dgm:t>
        <a:bodyPr/>
        <a:lstStyle/>
        <a:p>
          <a:endParaRPr lang="it-IT"/>
        </a:p>
      </dgm:t>
    </dgm:pt>
    <dgm:pt modelId="{225BF472-3199-4DB4-82B2-922CC973C17A}" type="sibTrans" cxnId="{E9F86C1C-ACB8-4A67-B1F3-7C17C32FDD3A}">
      <dgm:prSet/>
      <dgm:spPr/>
      <dgm:t>
        <a:bodyPr/>
        <a:lstStyle/>
        <a:p>
          <a:endParaRPr lang="it-IT"/>
        </a:p>
      </dgm:t>
    </dgm:pt>
    <dgm:pt modelId="{9693377C-DB4C-4958-97E3-3DD38B6678B5}">
      <dgm:prSet custT="1"/>
      <dgm:spPr/>
      <dgm:t>
        <a:bodyPr/>
        <a:lstStyle/>
        <a:p>
          <a:pPr marL="114300" lvl="1" indent="-114300" algn="l" defTabSz="622300">
            <a:lnSpc>
              <a:spcPct val="90000"/>
            </a:lnSpc>
            <a:spcBef>
              <a:spcPct val="0"/>
            </a:spcBef>
            <a:spcAft>
              <a:spcPct val="15000"/>
            </a:spcAft>
            <a:buFont typeface="Wingdings" panose="05000000000000000000" pitchFamily="2" charset="2"/>
            <a:buNone/>
          </a:pPr>
          <a:r>
            <a:rPr lang="it-IT" sz="1400" b="0" u="none" kern="1200" dirty="0">
              <a:solidFill>
                <a:prstClr val="black">
                  <a:hueOff val="0"/>
                  <a:satOff val="0"/>
                  <a:lumOff val="0"/>
                  <a:alphaOff val="0"/>
                </a:prstClr>
              </a:solidFill>
              <a:latin typeface="Calibri" panose="020F0502020204030204"/>
              <a:ea typeface="+mn-ea"/>
              <a:cs typeface="+mn-cs"/>
            </a:rPr>
            <a:t>     </a:t>
          </a:r>
          <a:r>
            <a:rPr lang="it-IT" sz="1400" b="1" u="sng" kern="1200" dirty="0">
              <a:solidFill>
                <a:prstClr val="black">
                  <a:hueOff val="0"/>
                  <a:satOff val="0"/>
                  <a:lumOff val="0"/>
                  <a:alphaOff val="0"/>
                </a:prstClr>
              </a:solidFill>
              <a:latin typeface="Calibri" panose="020F0502020204030204"/>
              <a:ea typeface="+mn-ea"/>
              <a:cs typeface="+mn-cs"/>
            </a:rPr>
            <a:t>fisso o variabile</a:t>
          </a:r>
        </a:p>
      </dgm:t>
    </dgm:pt>
    <dgm:pt modelId="{A5CEACFC-5078-4933-8A1C-BFB2CB97022B}" type="parTrans" cxnId="{E2E08168-6747-423F-BDA4-D205E92EDAA8}">
      <dgm:prSet/>
      <dgm:spPr/>
      <dgm:t>
        <a:bodyPr/>
        <a:lstStyle/>
        <a:p>
          <a:endParaRPr lang="it-IT"/>
        </a:p>
      </dgm:t>
    </dgm:pt>
    <dgm:pt modelId="{53EAD1EE-DB33-49B9-AFB8-F651CEA620F4}" type="sibTrans" cxnId="{E2E08168-6747-423F-BDA4-D205E92EDAA8}">
      <dgm:prSet/>
      <dgm:spPr/>
      <dgm:t>
        <a:bodyPr/>
        <a:lstStyle/>
        <a:p>
          <a:endParaRPr lang="it-IT"/>
        </a:p>
      </dgm:t>
    </dgm:pt>
    <dgm:pt modelId="{16FE5E7B-239C-415B-B882-D50A6AD8C992}" type="pres">
      <dgm:prSet presAssocID="{F6832A70-0108-41B6-84F0-EFC3B68E1E90}" presName="linearFlow" presStyleCnt="0">
        <dgm:presLayoutVars>
          <dgm:dir/>
          <dgm:animLvl val="lvl"/>
          <dgm:resizeHandles val="exact"/>
        </dgm:presLayoutVars>
      </dgm:prSet>
      <dgm:spPr/>
    </dgm:pt>
    <dgm:pt modelId="{6D33429C-BAB4-43C8-AE8F-E4A7178D5CC7}" type="pres">
      <dgm:prSet presAssocID="{E60CA63E-9933-455B-B036-693D43897265}" presName="composite" presStyleCnt="0"/>
      <dgm:spPr/>
    </dgm:pt>
    <dgm:pt modelId="{F2ED2BF1-5AC0-4BB7-94C2-125DF008C3E0}" type="pres">
      <dgm:prSet presAssocID="{E60CA63E-9933-455B-B036-693D43897265}" presName="parTx" presStyleLbl="node1" presStyleIdx="0" presStyleCnt="4">
        <dgm:presLayoutVars>
          <dgm:chMax val="0"/>
          <dgm:chPref val="0"/>
          <dgm:bulletEnabled val="1"/>
        </dgm:presLayoutVars>
      </dgm:prSet>
      <dgm:spPr/>
    </dgm:pt>
    <dgm:pt modelId="{1E2DD206-91F7-4BAD-BDCC-F3067828E3A0}" type="pres">
      <dgm:prSet presAssocID="{E60CA63E-9933-455B-B036-693D43897265}" presName="parSh" presStyleLbl="node1" presStyleIdx="0" presStyleCnt="4"/>
      <dgm:spPr/>
    </dgm:pt>
    <dgm:pt modelId="{3CB50B11-9709-4BCA-A6B5-22FA807DD38B}" type="pres">
      <dgm:prSet presAssocID="{E60CA63E-9933-455B-B036-693D43897265}" presName="desTx" presStyleLbl="fgAcc1" presStyleIdx="0" presStyleCnt="4" custScaleX="106953" custScaleY="92511">
        <dgm:presLayoutVars>
          <dgm:bulletEnabled val="1"/>
        </dgm:presLayoutVars>
      </dgm:prSet>
      <dgm:spPr/>
    </dgm:pt>
    <dgm:pt modelId="{E9B73D8F-C45B-4208-967B-EF99120C9AE9}" type="pres">
      <dgm:prSet presAssocID="{6531F890-967D-40D6-A9AB-ADFE91608960}" presName="sibTrans" presStyleLbl="sibTrans2D1" presStyleIdx="0" presStyleCnt="3"/>
      <dgm:spPr/>
    </dgm:pt>
    <dgm:pt modelId="{C8F3486C-6314-4547-B637-0D1341A6CF3C}" type="pres">
      <dgm:prSet presAssocID="{6531F890-967D-40D6-A9AB-ADFE91608960}" presName="connTx" presStyleLbl="sibTrans2D1" presStyleIdx="0" presStyleCnt="3"/>
      <dgm:spPr/>
    </dgm:pt>
    <dgm:pt modelId="{9B421DD6-B5AE-47BD-A6AB-E3A615F39017}" type="pres">
      <dgm:prSet presAssocID="{A562A860-FB38-4B2E-A30F-0EF59435A267}" presName="composite" presStyleCnt="0"/>
      <dgm:spPr/>
    </dgm:pt>
    <dgm:pt modelId="{987C7B52-5BF1-4662-8739-E90383138A25}" type="pres">
      <dgm:prSet presAssocID="{A562A860-FB38-4B2E-A30F-0EF59435A267}" presName="parTx" presStyleLbl="node1" presStyleIdx="0" presStyleCnt="4">
        <dgm:presLayoutVars>
          <dgm:chMax val="0"/>
          <dgm:chPref val="0"/>
          <dgm:bulletEnabled val="1"/>
        </dgm:presLayoutVars>
      </dgm:prSet>
      <dgm:spPr/>
    </dgm:pt>
    <dgm:pt modelId="{85FB58C2-793A-4730-B42F-E15A28DDF2F0}" type="pres">
      <dgm:prSet presAssocID="{A562A860-FB38-4B2E-A30F-0EF59435A267}" presName="parSh" presStyleLbl="node1" presStyleIdx="1" presStyleCnt="4"/>
      <dgm:spPr/>
    </dgm:pt>
    <dgm:pt modelId="{AF027F9A-CF23-4E03-A7F5-EF1386164239}" type="pres">
      <dgm:prSet presAssocID="{A562A860-FB38-4B2E-A30F-0EF59435A267}" presName="desTx" presStyleLbl="fgAcc1" presStyleIdx="1" presStyleCnt="4" custScaleX="108288" custScaleY="90597">
        <dgm:presLayoutVars>
          <dgm:bulletEnabled val="1"/>
        </dgm:presLayoutVars>
      </dgm:prSet>
      <dgm:spPr/>
    </dgm:pt>
    <dgm:pt modelId="{2DBE32E7-FD37-43D7-A0F4-5064E865D9C6}" type="pres">
      <dgm:prSet presAssocID="{A91A3BAC-7307-4A6F-BC6C-4B7030FEF1F4}" presName="sibTrans" presStyleLbl="sibTrans2D1" presStyleIdx="1" presStyleCnt="3"/>
      <dgm:spPr>
        <a:xfrm>
          <a:off x="4806609" y="304089"/>
          <a:ext cx="587999" cy="426375"/>
        </a:xfrm>
        <a:prstGeom prst="rightArrow">
          <a:avLst>
            <a:gd name="adj1" fmla="val 60000"/>
            <a:gd name="adj2" fmla="val 50000"/>
          </a:avLst>
        </a:prstGeom>
      </dgm:spPr>
    </dgm:pt>
    <dgm:pt modelId="{E6C24F0F-A01E-46DC-B718-6325356DFE70}" type="pres">
      <dgm:prSet presAssocID="{A91A3BAC-7307-4A6F-BC6C-4B7030FEF1F4}" presName="connTx" presStyleLbl="sibTrans2D1" presStyleIdx="1" presStyleCnt="3"/>
      <dgm:spPr/>
    </dgm:pt>
    <dgm:pt modelId="{4B6DE501-4EAC-4DF8-8FAA-89C5B9684C9E}" type="pres">
      <dgm:prSet presAssocID="{0D9F1510-8601-4186-BEA6-41E3679BD8BD}" presName="composite" presStyleCnt="0"/>
      <dgm:spPr/>
    </dgm:pt>
    <dgm:pt modelId="{D5737CFB-1542-4129-8770-B18D8E52C6A6}" type="pres">
      <dgm:prSet presAssocID="{0D9F1510-8601-4186-BEA6-41E3679BD8BD}" presName="parTx" presStyleLbl="node1" presStyleIdx="1" presStyleCnt="4">
        <dgm:presLayoutVars>
          <dgm:chMax val="0"/>
          <dgm:chPref val="0"/>
          <dgm:bulletEnabled val="1"/>
        </dgm:presLayoutVars>
      </dgm:prSet>
      <dgm:spPr/>
    </dgm:pt>
    <dgm:pt modelId="{31BC3753-B24B-478B-A35F-4EAE7596D2FC}" type="pres">
      <dgm:prSet presAssocID="{0D9F1510-8601-4186-BEA6-41E3679BD8BD}" presName="parSh" presStyleLbl="node1" presStyleIdx="2" presStyleCnt="4"/>
      <dgm:spPr/>
    </dgm:pt>
    <dgm:pt modelId="{F8C5854F-9FEA-4255-8A9B-652CCAD5D547}" type="pres">
      <dgm:prSet presAssocID="{0D9F1510-8601-4186-BEA6-41E3679BD8BD}" presName="desTx" presStyleLbl="fgAcc1" presStyleIdx="2" presStyleCnt="4" custScaleX="109185" custScaleY="90118" custLinFactNeighborX="959" custLinFactNeighborY="-30">
        <dgm:presLayoutVars>
          <dgm:bulletEnabled val="1"/>
        </dgm:presLayoutVars>
      </dgm:prSet>
      <dgm:spPr/>
    </dgm:pt>
    <dgm:pt modelId="{3DBA80DD-A753-4B64-977F-2DCA797DCD9F}" type="pres">
      <dgm:prSet presAssocID="{A5E77B99-337B-404C-9E93-59002FDC30E5}" presName="sibTrans" presStyleLbl="sibTrans2D1" presStyleIdx="2" presStyleCnt="3"/>
      <dgm:spPr>
        <a:xfrm>
          <a:off x="7630511" y="304089"/>
          <a:ext cx="592070" cy="426375"/>
        </a:xfrm>
        <a:prstGeom prst="rightArrow">
          <a:avLst>
            <a:gd name="adj1" fmla="val 60000"/>
            <a:gd name="adj2" fmla="val 50000"/>
          </a:avLst>
        </a:prstGeom>
      </dgm:spPr>
    </dgm:pt>
    <dgm:pt modelId="{38EB4B20-601D-43B1-9086-D5946D8297A5}" type="pres">
      <dgm:prSet presAssocID="{A5E77B99-337B-404C-9E93-59002FDC30E5}" presName="connTx" presStyleLbl="sibTrans2D1" presStyleIdx="2" presStyleCnt="3"/>
      <dgm:spPr/>
    </dgm:pt>
    <dgm:pt modelId="{52069BD6-EABD-497B-819E-275C6B17F9B9}" type="pres">
      <dgm:prSet presAssocID="{19F874F6-8F80-4202-9D49-FFC80FFF8DD5}" presName="composite" presStyleCnt="0"/>
      <dgm:spPr/>
    </dgm:pt>
    <dgm:pt modelId="{005FB35E-1413-4511-AC92-059D684C88A4}" type="pres">
      <dgm:prSet presAssocID="{19F874F6-8F80-4202-9D49-FFC80FFF8DD5}" presName="parTx" presStyleLbl="node1" presStyleIdx="2" presStyleCnt="4">
        <dgm:presLayoutVars>
          <dgm:chMax val="0"/>
          <dgm:chPref val="0"/>
          <dgm:bulletEnabled val="1"/>
        </dgm:presLayoutVars>
      </dgm:prSet>
      <dgm:spPr/>
    </dgm:pt>
    <dgm:pt modelId="{00C432B0-A5EF-4621-B6C2-93B77E0D4D61}" type="pres">
      <dgm:prSet presAssocID="{19F874F6-8F80-4202-9D49-FFC80FFF8DD5}" presName="parSh" presStyleLbl="node1" presStyleIdx="3" presStyleCnt="4"/>
      <dgm:spPr/>
    </dgm:pt>
    <dgm:pt modelId="{8D7844E3-F0CF-42E4-A425-E25CB05360E2}" type="pres">
      <dgm:prSet presAssocID="{19F874F6-8F80-4202-9D49-FFC80FFF8DD5}" presName="desTx" presStyleLbl="fgAcc1" presStyleIdx="3" presStyleCnt="4" custScaleY="91191">
        <dgm:presLayoutVars>
          <dgm:bulletEnabled val="1"/>
        </dgm:presLayoutVars>
      </dgm:prSet>
      <dgm:spPr/>
    </dgm:pt>
  </dgm:ptLst>
  <dgm:cxnLst>
    <dgm:cxn modelId="{7979DC05-C9C5-4541-A011-94163A0A9259}" type="presOf" srcId="{0D9F1510-8601-4186-BEA6-41E3679BD8BD}" destId="{31BC3753-B24B-478B-A35F-4EAE7596D2FC}" srcOrd="1" destOrd="0" presId="urn:microsoft.com/office/officeart/2005/8/layout/process3"/>
    <dgm:cxn modelId="{E3D79508-AA11-41A1-9D39-33E921798E07}" srcId="{0D9F1510-8601-4186-BEA6-41E3679BD8BD}" destId="{318CBE9F-4FB4-4B32-B5A5-426AC9D1F134}" srcOrd="3" destOrd="0" parTransId="{6A752F02-D8AB-4B60-AF5B-76306220788F}" sibTransId="{2D5C6C7F-345E-47D9-8C27-08B12ACC6B1F}"/>
    <dgm:cxn modelId="{BBA2F108-B6FB-4E9B-82DA-9C4E71B2FBA9}" srcId="{A562A860-FB38-4B2E-A30F-0EF59435A267}" destId="{9F4A476E-0349-4B23-8AF5-07B801271060}" srcOrd="3" destOrd="0" parTransId="{95C1E5E6-02AB-4B0B-B90C-FD727C3591E4}" sibTransId="{4ED227A9-D0F7-430D-AB1D-B5B30C557168}"/>
    <dgm:cxn modelId="{EEE3E819-0373-4404-A3FE-76BFE550D6C7}" type="presOf" srcId="{4C99CC3C-FBC0-4D7F-A27A-D222107DE56D}" destId="{F8C5854F-9FEA-4255-8A9B-652CCAD5D547}" srcOrd="0" destOrd="2" presId="urn:microsoft.com/office/officeart/2005/8/layout/process3"/>
    <dgm:cxn modelId="{F9A53E1A-D2A4-4C4D-AFC6-8A407466F369}" type="presOf" srcId="{B25B1650-4AE1-437B-8E39-A8E0E30F2CAA}" destId="{8D7844E3-F0CF-42E4-A425-E25CB05360E2}" srcOrd="0" destOrd="9" presId="urn:microsoft.com/office/officeart/2005/8/layout/process3"/>
    <dgm:cxn modelId="{0610491B-E3FC-4F33-9FF8-F6EBEEA593A5}" srcId="{A562A860-FB38-4B2E-A30F-0EF59435A267}" destId="{89974FF8-431A-4C2D-BA03-DAF15C9FB248}" srcOrd="1" destOrd="0" parTransId="{8853F2A3-8F64-473D-89C9-9EECCE5FAEB4}" sibTransId="{17AEC23A-A70A-48C4-BBAF-B0022AC55556}"/>
    <dgm:cxn modelId="{EBC6F11B-1B1A-458D-B246-2879AA39E3D6}" srcId="{A562A860-FB38-4B2E-A30F-0EF59435A267}" destId="{FCE92C80-F3E3-4467-80E9-038BFCE8126E}" srcOrd="0" destOrd="0" parTransId="{61C5B613-D6E7-4383-8E1C-8D5862CD0D6F}" sibTransId="{C165649F-E5DF-4CE4-BAF5-93CECC79F2A6}"/>
    <dgm:cxn modelId="{A059631C-0E7B-4DAC-AE6D-25EE82F33057}" type="presOf" srcId="{A5E77B99-337B-404C-9E93-59002FDC30E5}" destId="{38EB4B20-601D-43B1-9086-D5946D8297A5}" srcOrd="1" destOrd="0" presId="urn:microsoft.com/office/officeart/2005/8/layout/process3"/>
    <dgm:cxn modelId="{E9F86C1C-ACB8-4A67-B1F3-7C17C32FDD3A}" srcId="{19F874F6-8F80-4202-9D49-FFC80FFF8DD5}" destId="{1E396721-B6A6-4F49-97D1-C4A597C39748}" srcOrd="6" destOrd="0" parTransId="{70CFA2A8-C4E5-4AAE-B88D-923625928566}" sibTransId="{225BF472-3199-4DB4-82B2-922CC973C17A}"/>
    <dgm:cxn modelId="{74D3911C-EEF0-4DBF-B677-C13214273457}" srcId="{A562A860-FB38-4B2E-A30F-0EF59435A267}" destId="{951491D7-B801-49AB-B7FA-8886EDFAA94B}" srcOrd="4" destOrd="0" parTransId="{F95ABFA8-40F9-4E30-9BBB-D69E91EDC315}" sibTransId="{4A2DF889-E007-4165-B388-D082C288FA6F}"/>
    <dgm:cxn modelId="{82F7C71C-82EB-4AE5-8AE3-F341BDB9E962}" srcId="{19F874F6-8F80-4202-9D49-FFC80FFF8DD5}" destId="{800AA19D-B6C2-46B9-957F-281BA86E35FC}" srcOrd="3" destOrd="0" parTransId="{C6BD5BFC-06C8-4157-BB3B-A8FB75D58CEE}" sibTransId="{A1F440EF-3536-45FE-89B5-9A11D738FD58}"/>
    <dgm:cxn modelId="{D0184D20-36EE-4006-8CC2-A151FC9BA5CE}" srcId="{19F874F6-8F80-4202-9D49-FFC80FFF8DD5}" destId="{4FBC7AD9-387B-4FC2-84C6-49F03CA32CFD}" srcOrd="1" destOrd="0" parTransId="{3026797D-3A28-4592-9D4B-624DCCEF5695}" sibTransId="{BEA885CC-6E3C-4982-8ACA-999578457D5A}"/>
    <dgm:cxn modelId="{206C8227-CB39-475B-9131-4A5ADB026565}" srcId="{E60CA63E-9933-455B-B036-693D43897265}" destId="{3D054E2B-19F0-41F6-8C72-480A4C519199}" srcOrd="2" destOrd="0" parTransId="{154D8B62-3DD1-48FA-A979-1A4137F2FF88}" sibTransId="{23F020E2-F377-4219-857B-2F7AFC88504A}"/>
    <dgm:cxn modelId="{72156528-01D8-4C60-AF45-20266E1E9DC0}" type="presOf" srcId="{8BE53D27-C29D-4E13-A4D7-66F94481D1E9}" destId="{8D7844E3-F0CF-42E4-A425-E25CB05360E2}" srcOrd="0" destOrd="5" presId="urn:microsoft.com/office/officeart/2005/8/layout/process3"/>
    <dgm:cxn modelId="{FC429F28-5371-4951-BB89-6AF901C0369A}" type="presOf" srcId="{F511248B-D1E2-459D-B91A-7548A7EE7019}" destId="{AF027F9A-CF23-4E03-A7F5-EF1386164239}" srcOrd="0" destOrd="3" presId="urn:microsoft.com/office/officeart/2005/8/layout/process3"/>
    <dgm:cxn modelId="{1D6FDB34-4168-4873-9BD9-32E83B185059}" type="presOf" srcId="{FCE92C80-F3E3-4467-80E9-038BFCE8126E}" destId="{AF027F9A-CF23-4E03-A7F5-EF1386164239}" srcOrd="0" destOrd="0" presId="urn:microsoft.com/office/officeart/2005/8/layout/process3"/>
    <dgm:cxn modelId="{E9675336-7F10-434E-BFC2-6002B2799C94}" type="presOf" srcId="{04D66797-58D1-490A-8C27-DDD89E45D62F}" destId="{3CB50B11-9709-4BCA-A6B5-22FA807DD38B}" srcOrd="0" destOrd="0" presId="urn:microsoft.com/office/officeart/2005/8/layout/process3"/>
    <dgm:cxn modelId="{DBF98A36-76EB-44D4-B815-4E5E5177A097}" srcId="{19F874F6-8F80-4202-9D49-FFC80FFF8DD5}" destId="{8BE53D27-C29D-4E13-A4D7-66F94481D1E9}" srcOrd="5" destOrd="0" parTransId="{D844DFE7-8D99-4897-86F2-C254A42AC4DE}" sibTransId="{AA4E2B6B-90CE-4180-B676-C5CD5C7F41E5}"/>
    <dgm:cxn modelId="{2DAB9037-C2F6-4A68-B476-44C609B70BAE}" type="presOf" srcId="{E9B96EA9-244A-4E36-A9A5-CDD62799B6B0}" destId="{F8C5854F-9FEA-4255-8A9B-652CCAD5D547}" srcOrd="0" destOrd="1" presId="urn:microsoft.com/office/officeart/2005/8/layout/process3"/>
    <dgm:cxn modelId="{DCA24D39-0FE0-4318-98CE-C07B1D90F359}" srcId="{E9B96EA9-244A-4E36-A9A5-CDD62799B6B0}" destId="{33B0C8A0-CCB3-4A4B-A4E8-2F53589C5F3B}" srcOrd="1" destOrd="0" parTransId="{51832877-E5E5-4A58-B2DD-5E59D1755F02}" sibTransId="{41437FD4-EDDA-4FA8-94A2-DBFC840D04F0}"/>
    <dgm:cxn modelId="{FB725E3C-D6E8-4812-81F6-DB84E74E9922}" type="presOf" srcId="{89974FF8-431A-4C2D-BA03-DAF15C9FB248}" destId="{AF027F9A-CF23-4E03-A7F5-EF1386164239}" srcOrd="0" destOrd="1" presId="urn:microsoft.com/office/officeart/2005/8/layout/process3"/>
    <dgm:cxn modelId="{B0DC6C3D-2E17-4FEC-8FCD-53BE13433D6F}" type="presOf" srcId="{318CBE9F-4FB4-4B32-B5A5-426AC9D1F134}" destId="{F8C5854F-9FEA-4255-8A9B-652CCAD5D547}" srcOrd="0" destOrd="5" presId="urn:microsoft.com/office/officeart/2005/8/layout/process3"/>
    <dgm:cxn modelId="{BE0FC45B-3F9A-4EB5-B4A3-3728207FD08B}" type="presOf" srcId="{A562A860-FB38-4B2E-A30F-0EF59435A267}" destId="{85FB58C2-793A-4730-B42F-E15A28DDF2F0}" srcOrd="1" destOrd="0" presId="urn:microsoft.com/office/officeart/2005/8/layout/process3"/>
    <dgm:cxn modelId="{76C5FA5F-B575-4D4D-891D-636B2C78780F}" type="presOf" srcId="{1E396721-B6A6-4F49-97D1-C4A597C39748}" destId="{8D7844E3-F0CF-42E4-A425-E25CB05360E2}" srcOrd="0" destOrd="6" presId="urn:microsoft.com/office/officeart/2005/8/layout/process3"/>
    <dgm:cxn modelId="{AE763043-E610-4448-A1A7-3970CE50AAF6}" srcId="{F6832A70-0108-41B6-84F0-EFC3B68E1E90}" destId="{19F874F6-8F80-4202-9D49-FFC80FFF8DD5}" srcOrd="3" destOrd="0" parTransId="{ECDD646F-7068-4655-8531-8D7E693F3F1F}" sibTransId="{DA7CD001-E347-496B-B831-5987875B9B83}"/>
    <dgm:cxn modelId="{1F66A644-8272-4033-945A-485991641BCB}" type="presOf" srcId="{4FBC7AD9-387B-4FC2-84C6-49F03CA32CFD}" destId="{8D7844E3-F0CF-42E4-A425-E25CB05360E2}" srcOrd="0" destOrd="1" presId="urn:microsoft.com/office/officeart/2005/8/layout/process3"/>
    <dgm:cxn modelId="{B48D6866-01C2-44C5-BEAD-668B10FE9A0C}" type="presOf" srcId="{9F4A476E-0349-4B23-8AF5-07B801271060}" destId="{AF027F9A-CF23-4E03-A7F5-EF1386164239}" srcOrd="0" destOrd="4" presId="urn:microsoft.com/office/officeart/2005/8/layout/process3"/>
    <dgm:cxn modelId="{75ECDC66-A037-41E3-9AF1-F599139F4697}" type="presOf" srcId="{7CA9B579-11B2-4BAE-A47E-7C49EB53B647}" destId="{3CB50B11-9709-4BCA-A6B5-22FA807DD38B}" srcOrd="0" destOrd="2" presId="urn:microsoft.com/office/officeart/2005/8/layout/process3"/>
    <dgm:cxn modelId="{B57FE467-2DA4-4A22-AEC0-807EDAE75CAE}" srcId="{19F874F6-8F80-4202-9D49-FFC80FFF8DD5}" destId="{BA36E221-58DB-4FE0-940A-D673BA58B8AB}" srcOrd="0" destOrd="0" parTransId="{8482DC69-829E-447A-8C6D-CA93924C879A}" sibTransId="{58E96659-37E0-4C56-B470-421185038C96}"/>
    <dgm:cxn modelId="{E2E08168-6747-423F-BDA4-D205E92EDAA8}" srcId="{19F874F6-8F80-4202-9D49-FFC80FFF8DD5}" destId="{9693377C-DB4C-4958-97E3-3DD38B6678B5}" srcOrd="2" destOrd="0" parTransId="{A5CEACFC-5078-4933-8A1C-BFB2CB97022B}" sibTransId="{53EAD1EE-DB33-49B9-AFB8-F651CEA620F4}"/>
    <dgm:cxn modelId="{E99BB749-770F-4516-B7BD-B4EED5948AAE}" type="presOf" srcId="{AA020860-3FB0-4471-838D-4F25A4563E92}" destId="{8D7844E3-F0CF-42E4-A425-E25CB05360E2}" srcOrd="0" destOrd="7" presId="urn:microsoft.com/office/officeart/2005/8/layout/process3"/>
    <dgm:cxn modelId="{B972384A-A60A-48CA-9053-007C65E932A1}" type="presOf" srcId="{C79D483E-4089-4A94-95FD-F97818CB4688}" destId="{F8C5854F-9FEA-4255-8A9B-652CCAD5D547}" srcOrd="0" destOrd="4" presId="urn:microsoft.com/office/officeart/2005/8/layout/process3"/>
    <dgm:cxn modelId="{85BCFF6B-083B-4066-9E13-2EC18C8074CD}" srcId="{19F874F6-8F80-4202-9D49-FFC80FFF8DD5}" destId="{72D16144-CC9E-46B4-9CE3-0D19BD5BD1FD}" srcOrd="4" destOrd="0" parTransId="{B0BE6B99-DA65-40ED-9412-26B7C98F48FC}" sibTransId="{52D43199-0248-465E-96FE-2E5F29C6F082}"/>
    <dgm:cxn modelId="{A9EFD46D-6EFA-4046-9096-F934CEB17BDE}" srcId="{0D9F1510-8601-4186-BEA6-41E3679BD8BD}" destId="{DD398122-CBAE-4CE2-AA75-EA6DD2776AA5}" srcOrd="0" destOrd="0" parTransId="{8206B6FD-3EC9-444A-AF90-40D59CAAE318}" sibTransId="{D1D64EDC-7016-49AB-8DB6-4DD18C5D440E}"/>
    <dgm:cxn modelId="{8AB5FF4F-139F-4E35-AD1E-283487942C5B}" type="presOf" srcId="{6531F890-967D-40D6-A9AB-ADFE91608960}" destId="{E9B73D8F-C45B-4208-967B-EF99120C9AE9}" srcOrd="0" destOrd="0" presId="urn:microsoft.com/office/officeart/2005/8/layout/process3"/>
    <dgm:cxn modelId="{5EF06053-CFA6-45A4-946F-861FD926258D}" type="presOf" srcId="{19F874F6-8F80-4202-9D49-FFC80FFF8DD5}" destId="{005FB35E-1413-4511-AC92-059D684C88A4}" srcOrd="0" destOrd="0" presId="urn:microsoft.com/office/officeart/2005/8/layout/process3"/>
    <dgm:cxn modelId="{630B8353-8EC8-4D50-849F-24D1F8B6E1E5}" srcId="{F6832A70-0108-41B6-84F0-EFC3B68E1E90}" destId="{0D9F1510-8601-4186-BEA6-41E3679BD8BD}" srcOrd="2" destOrd="0" parTransId="{7788B1BC-4C34-41A5-9095-56B5FBF96C81}" sibTransId="{A5E77B99-337B-404C-9E93-59002FDC30E5}"/>
    <dgm:cxn modelId="{CE3CA858-8406-46B0-B1C4-969A257A14AE}" type="presOf" srcId="{0D9F1510-8601-4186-BEA6-41E3679BD8BD}" destId="{D5737CFB-1542-4129-8770-B18D8E52C6A6}" srcOrd="0" destOrd="0" presId="urn:microsoft.com/office/officeart/2005/8/layout/process3"/>
    <dgm:cxn modelId="{B108EC78-884C-4D45-8B45-835350DD3495}" type="presOf" srcId="{951491D7-B801-49AB-B7FA-8886EDFAA94B}" destId="{AF027F9A-CF23-4E03-A7F5-EF1386164239}" srcOrd="0" destOrd="5" presId="urn:microsoft.com/office/officeart/2005/8/layout/process3"/>
    <dgm:cxn modelId="{56801879-9267-4992-B53E-A29AB064AE99}" srcId="{F6832A70-0108-41B6-84F0-EFC3B68E1E90}" destId="{A562A860-FB38-4B2E-A30F-0EF59435A267}" srcOrd="1" destOrd="0" parTransId="{A5666366-E3FF-440B-A37A-9F3312092901}" sibTransId="{A91A3BAC-7307-4A6F-BC6C-4B7030FEF1F4}"/>
    <dgm:cxn modelId="{1A5F0E81-1DE3-4141-A119-927A58CE31A1}" srcId="{0D9F1510-8601-4186-BEA6-41E3679BD8BD}" destId="{E9B96EA9-244A-4E36-A9A5-CDD62799B6B0}" srcOrd="1" destOrd="0" parTransId="{E6443AFD-CDC8-4007-BEA5-4758A6C0054F}" sibTransId="{10487D87-A420-41E0-98EC-5475218ADCB2}"/>
    <dgm:cxn modelId="{78538882-F98A-4DB3-91FA-2931DDA7EB42}" srcId="{E9B96EA9-244A-4E36-A9A5-CDD62799B6B0}" destId="{4C99CC3C-FBC0-4D7F-A27A-D222107DE56D}" srcOrd="0" destOrd="0" parTransId="{E8FD3431-123C-4009-8B91-6DDD362E286E}" sibTransId="{CE6A1B03-C1D9-4D95-A844-9BBB61492AF6}"/>
    <dgm:cxn modelId="{45D3C484-6C39-40EB-AF43-3992F5C536F8}" type="presOf" srcId="{DD398122-CBAE-4CE2-AA75-EA6DD2776AA5}" destId="{F8C5854F-9FEA-4255-8A9B-652CCAD5D547}" srcOrd="0" destOrd="0" presId="urn:microsoft.com/office/officeart/2005/8/layout/process3"/>
    <dgm:cxn modelId="{13F20D86-6867-48C6-951F-C1891DB90CD2}" srcId="{E60CA63E-9933-455B-B036-693D43897265}" destId="{04D66797-58D1-490A-8C27-DDD89E45D62F}" srcOrd="0" destOrd="0" parTransId="{28390D04-95E3-440F-88FD-2A19627C9FE8}" sibTransId="{38146856-EBFD-4687-8F59-10C327B07D7A}"/>
    <dgm:cxn modelId="{4C5FC287-E662-46D4-9F38-DB8EA2937D91}" type="presOf" srcId="{72D16144-CC9E-46B4-9CE3-0D19BD5BD1FD}" destId="{8D7844E3-F0CF-42E4-A425-E25CB05360E2}" srcOrd="0" destOrd="4" presId="urn:microsoft.com/office/officeart/2005/8/layout/process3"/>
    <dgm:cxn modelId="{7EACDF8B-AEB6-447F-A3CD-FBA0EE0B7206}" srcId="{E60CA63E-9933-455B-B036-693D43897265}" destId="{714E9A2F-673C-4F37-B497-B6641A14B38E}" srcOrd="4" destOrd="0" parTransId="{7B3AE5D1-11EF-4D06-BB20-96107375E49E}" sibTransId="{EF31D509-CC61-40BC-8553-CE3C6F9D074E}"/>
    <dgm:cxn modelId="{FBA6A58C-ADEE-4225-83B6-DE9E79BA2491}" srcId="{E60CA63E-9933-455B-B036-693D43897265}" destId="{9D863F36-5D61-4DAA-98BE-561D03762F95}" srcOrd="3" destOrd="0" parTransId="{E8421B21-F523-466A-A3D1-97826E09B9AB}" sibTransId="{DD764EB7-1ABC-4F7C-8912-72F5165B17F1}"/>
    <dgm:cxn modelId="{15B5198E-2E6D-4FE9-871B-D7591D360111}" type="presOf" srcId="{E60CA63E-9933-455B-B036-693D43897265}" destId="{1E2DD206-91F7-4BAD-BDCC-F3067828E3A0}" srcOrd="1" destOrd="0" presId="urn:microsoft.com/office/officeart/2005/8/layout/process3"/>
    <dgm:cxn modelId="{16CDC199-35A1-4196-9023-E90F80233B1F}" type="presOf" srcId="{F5280E3F-E26A-4A7E-BFEF-D59C364778F1}" destId="{8D7844E3-F0CF-42E4-A425-E25CB05360E2}" srcOrd="0" destOrd="8" presId="urn:microsoft.com/office/officeart/2005/8/layout/process3"/>
    <dgm:cxn modelId="{11821C9C-6FF6-4B5B-B430-BC41EDA2AFAD}" type="presOf" srcId="{A562A860-FB38-4B2E-A30F-0EF59435A267}" destId="{987C7B52-5BF1-4662-8739-E90383138A25}" srcOrd="0" destOrd="0" presId="urn:microsoft.com/office/officeart/2005/8/layout/process3"/>
    <dgm:cxn modelId="{59B1659E-1E75-48C1-88CB-81A8E5BC9B64}" type="presOf" srcId="{19F874F6-8F80-4202-9D49-FFC80FFF8DD5}" destId="{00C432B0-A5EF-4621-B6C2-93B77E0D4D61}" srcOrd="1" destOrd="0" presId="urn:microsoft.com/office/officeart/2005/8/layout/process3"/>
    <dgm:cxn modelId="{1D53A39F-1644-486B-935F-47E8B5923A01}" srcId="{19F874F6-8F80-4202-9D49-FFC80FFF8DD5}" destId="{F5280E3F-E26A-4A7E-BFEF-D59C364778F1}" srcOrd="8" destOrd="0" parTransId="{4D824610-5A6F-4E36-A20C-41C4CAB1B611}" sibTransId="{98B55DEA-50F8-4D77-A0A5-517006F75C06}"/>
    <dgm:cxn modelId="{E7E029A3-B4CB-418A-B99C-DF5A403CA09F}" type="presOf" srcId="{A91A3BAC-7307-4A6F-BC6C-4B7030FEF1F4}" destId="{2DBE32E7-FD37-43D7-A0F4-5064E865D9C6}" srcOrd="0" destOrd="0" presId="urn:microsoft.com/office/officeart/2005/8/layout/process3"/>
    <dgm:cxn modelId="{14FCEEA3-D269-4230-8730-61ABF6FAE62C}" srcId="{0D9F1510-8601-4186-BEA6-41E3679BD8BD}" destId="{C79D483E-4089-4A94-95FD-F97818CB4688}" srcOrd="2" destOrd="0" parTransId="{3593B259-3C5F-4173-ACDA-C481BEF57D5C}" sibTransId="{E879BE24-F6CF-4C21-8CA8-D33C10D0D1C5}"/>
    <dgm:cxn modelId="{8893D2A8-9043-4456-9422-B3FB4CA0872E}" srcId="{27CB793E-F7D2-486B-9C98-4D682A9053E4}" destId="{7CA9B579-11B2-4BAE-A47E-7C49EB53B647}" srcOrd="0" destOrd="0" parTransId="{44695C17-83C1-48EF-BDF5-1901C9C05B0D}" sibTransId="{40022BFB-A8CE-44C3-BDE0-39F744F7AEA5}"/>
    <dgm:cxn modelId="{02F947AE-3B09-436B-907A-0BE819214EA7}" type="presOf" srcId="{6531F890-967D-40D6-A9AB-ADFE91608960}" destId="{C8F3486C-6314-4547-B637-0D1341A6CF3C}" srcOrd="1" destOrd="0" presId="urn:microsoft.com/office/officeart/2005/8/layout/process3"/>
    <dgm:cxn modelId="{8EC97AB6-9B71-4C57-A6E3-0560362523F3}" srcId="{A562A860-FB38-4B2E-A30F-0EF59435A267}" destId="{F511248B-D1E2-459D-B91A-7548A7EE7019}" srcOrd="2" destOrd="0" parTransId="{08701654-832A-4117-B742-A71254E792F5}" sibTransId="{B63AA3FA-CB5F-4043-8A41-6378ACA09620}"/>
    <dgm:cxn modelId="{A26AB8BA-FB2A-4A8E-ADAB-A1DE768FCF2B}" type="presOf" srcId="{33B0C8A0-CCB3-4A4B-A4E8-2F53589C5F3B}" destId="{F8C5854F-9FEA-4255-8A9B-652CCAD5D547}" srcOrd="0" destOrd="3" presId="urn:microsoft.com/office/officeart/2005/8/layout/process3"/>
    <dgm:cxn modelId="{15C51ABB-B0C5-4977-BA76-4E4C5215E444}" type="presOf" srcId="{BA36E221-58DB-4FE0-940A-D673BA58B8AB}" destId="{8D7844E3-F0CF-42E4-A425-E25CB05360E2}" srcOrd="0" destOrd="0" presId="urn:microsoft.com/office/officeart/2005/8/layout/process3"/>
    <dgm:cxn modelId="{8CB9AAC3-604B-4B79-9EF4-5C019EDA8C23}" type="presOf" srcId="{27CB793E-F7D2-486B-9C98-4D682A9053E4}" destId="{3CB50B11-9709-4BCA-A6B5-22FA807DD38B}" srcOrd="0" destOrd="1" presId="urn:microsoft.com/office/officeart/2005/8/layout/process3"/>
    <dgm:cxn modelId="{2A16D4C5-E8D8-4D91-B71F-19B7231704B2}" type="presOf" srcId="{A91A3BAC-7307-4A6F-BC6C-4B7030FEF1F4}" destId="{E6C24F0F-A01E-46DC-B718-6325356DFE70}" srcOrd="1" destOrd="0" presId="urn:microsoft.com/office/officeart/2005/8/layout/process3"/>
    <dgm:cxn modelId="{088008C9-C984-424F-94D3-F96EE5C9C7ED}" type="presOf" srcId="{714E9A2F-673C-4F37-B497-B6641A14B38E}" destId="{3CB50B11-9709-4BCA-A6B5-22FA807DD38B}" srcOrd="0" destOrd="5" presId="urn:microsoft.com/office/officeart/2005/8/layout/process3"/>
    <dgm:cxn modelId="{997383CA-FC84-4129-A423-CBAE10D3C3C1}" srcId="{19F874F6-8F80-4202-9D49-FFC80FFF8DD5}" destId="{AA020860-3FB0-4471-838D-4F25A4563E92}" srcOrd="7" destOrd="0" parTransId="{14CC573D-1965-424F-84BC-2A223212A81F}" sibTransId="{360D51EB-BC1D-4CD3-8EDF-9AD7361C8FF9}"/>
    <dgm:cxn modelId="{961B7CCF-0C1D-481B-AC81-EA5E7B5B1B40}" type="presOf" srcId="{3D054E2B-19F0-41F6-8C72-480A4C519199}" destId="{3CB50B11-9709-4BCA-A6B5-22FA807DD38B}" srcOrd="0" destOrd="3" presId="urn:microsoft.com/office/officeart/2005/8/layout/process3"/>
    <dgm:cxn modelId="{C917B5D0-10E1-4277-BDF1-B4F9CCA81F96}" type="presOf" srcId="{9D863F36-5D61-4DAA-98BE-561D03762F95}" destId="{3CB50B11-9709-4BCA-A6B5-22FA807DD38B}" srcOrd="0" destOrd="4" presId="urn:microsoft.com/office/officeart/2005/8/layout/process3"/>
    <dgm:cxn modelId="{16A064D4-A399-4B48-AB18-37D76BC3CB2F}" srcId="{F6832A70-0108-41B6-84F0-EFC3B68E1E90}" destId="{E60CA63E-9933-455B-B036-693D43897265}" srcOrd="0" destOrd="0" parTransId="{579D0F9F-686C-4929-9C1D-5E2E3BCD57BF}" sibTransId="{6531F890-967D-40D6-A9AB-ADFE91608960}"/>
    <dgm:cxn modelId="{49DD0BD9-0D1B-4502-BF2E-96662E075D70}" srcId="{89974FF8-431A-4C2D-BA03-DAF15C9FB248}" destId="{BF453306-CFB5-499C-9E29-C957FAC3623C}" srcOrd="0" destOrd="0" parTransId="{D8B70D90-484E-4C42-B260-9A165F8AA67D}" sibTransId="{652C1A13-8DBC-4B59-8E64-3F2964725C24}"/>
    <dgm:cxn modelId="{EDF396D9-0B8E-4261-9F6C-32E8D81888F6}" srcId="{19F874F6-8F80-4202-9D49-FFC80FFF8DD5}" destId="{B25B1650-4AE1-437B-8E39-A8E0E30F2CAA}" srcOrd="9" destOrd="0" parTransId="{AC184C3B-3DB0-4780-B5A4-4133097C5227}" sibTransId="{BAADCE10-ECF0-4299-86AD-432A1AE2CDE5}"/>
    <dgm:cxn modelId="{D576BADA-2AC3-411A-9D78-CEFC05503B8F}" type="presOf" srcId="{F6832A70-0108-41B6-84F0-EFC3B68E1E90}" destId="{16FE5E7B-239C-415B-B882-D50A6AD8C992}" srcOrd="0" destOrd="0" presId="urn:microsoft.com/office/officeart/2005/8/layout/process3"/>
    <dgm:cxn modelId="{7084B1DE-4094-435C-BFA6-F986C5239B69}" type="presOf" srcId="{800AA19D-B6C2-46B9-957F-281BA86E35FC}" destId="{8D7844E3-F0CF-42E4-A425-E25CB05360E2}" srcOrd="0" destOrd="3" presId="urn:microsoft.com/office/officeart/2005/8/layout/process3"/>
    <dgm:cxn modelId="{AA57A7E4-2614-49C5-8A3D-799FBE5D5597}" type="presOf" srcId="{E60CA63E-9933-455B-B036-693D43897265}" destId="{F2ED2BF1-5AC0-4BB7-94C2-125DF008C3E0}" srcOrd="0" destOrd="0" presId="urn:microsoft.com/office/officeart/2005/8/layout/process3"/>
    <dgm:cxn modelId="{78C8C2E6-3D80-4DA3-A76E-4E960C89C7BE}" type="presOf" srcId="{BF453306-CFB5-499C-9E29-C957FAC3623C}" destId="{AF027F9A-CF23-4E03-A7F5-EF1386164239}" srcOrd="0" destOrd="2" presId="urn:microsoft.com/office/officeart/2005/8/layout/process3"/>
    <dgm:cxn modelId="{0C1B6DFB-1580-4A41-A79F-E86AAA6D24B1}" type="presOf" srcId="{9693377C-DB4C-4958-97E3-3DD38B6678B5}" destId="{8D7844E3-F0CF-42E4-A425-E25CB05360E2}" srcOrd="0" destOrd="2" presId="urn:microsoft.com/office/officeart/2005/8/layout/process3"/>
    <dgm:cxn modelId="{9D46F0FB-F088-4B34-8BE1-7328CFA3F912}" srcId="{E60CA63E-9933-455B-B036-693D43897265}" destId="{27CB793E-F7D2-486B-9C98-4D682A9053E4}" srcOrd="1" destOrd="0" parTransId="{064CA149-AE51-4F42-BAC0-1800A439A6AF}" sibTransId="{C8C8E772-F46A-4F4E-8C38-C6286322146C}"/>
    <dgm:cxn modelId="{2128D9FC-397E-4E47-A795-2AC0E92D58BE}" type="presOf" srcId="{A5E77B99-337B-404C-9E93-59002FDC30E5}" destId="{3DBA80DD-A753-4B64-977F-2DCA797DCD9F}" srcOrd="0" destOrd="0" presId="urn:microsoft.com/office/officeart/2005/8/layout/process3"/>
    <dgm:cxn modelId="{95EDE766-B39C-4040-9105-3C73B5DC0483}" type="presParOf" srcId="{16FE5E7B-239C-415B-B882-D50A6AD8C992}" destId="{6D33429C-BAB4-43C8-AE8F-E4A7178D5CC7}" srcOrd="0" destOrd="0" presId="urn:microsoft.com/office/officeart/2005/8/layout/process3"/>
    <dgm:cxn modelId="{088B9F3A-C3AF-49F4-94B5-98A8C6F15884}" type="presParOf" srcId="{6D33429C-BAB4-43C8-AE8F-E4A7178D5CC7}" destId="{F2ED2BF1-5AC0-4BB7-94C2-125DF008C3E0}" srcOrd="0" destOrd="0" presId="urn:microsoft.com/office/officeart/2005/8/layout/process3"/>
    <dgm:cxn modelId="{C9CD523D-7195-40FC-9618-665BEBDAE764}" type="presParOf" srcId="{6D33429C-BAB4-43C8-AE8F-E4A7178D5CC7}" destId="{1E2DD206-91F7-4BAD-BDCC-F3067828E3A0}" srcOrd="1" destOrd="0" presId="urn:microsoft.com/office/officeart/2005/8/layout/process3"/>
    <dgm:cxn modelId="{D866377D-0542-4A1E-A877-9A3548DAF0AF}" type="presParOf" srcId="{6D33429C-BAB4-43C8-AE8F-E4A7178D5CC7}" destId="{3CB50B11-9709-4BCA-A6B5-22FA807DD38B}" srcOrd="2" destOrd="0" presId="urn:microsoft.com/office/officeart/2005/8/layout/process3"/>
    <dgm:cxn modelId="{B0CC4BE3-9C68-420B-8A84-AB36A9B48106}" type="presParOf" srcId="{16FE5E7B-239C-415B-B882-D50A6AD8C992}" destId="{E9B73D8F-C45B-4208-967B-EF99120C9AE9}" srcOrd="1" destOrd="0" presId="urn:microsoft.com/office/officeart/2005/8/layout/process3"/>
    <dgm:cxn modelId="{4CCDC80D-FB83-4991-B3F2-1848738BAABA}" type="presParOf" srcId="{E9B73D8F-C45B-4208-967B-EF99120C9AE9}" destId="{C8F3486C-6314-4547-B637-0D1341A6CF3C}" srcOrd="0" destOrd="0" presId="urn:microsoft.com/office/officeart/2005/8/layout/process3"/>
    <dgm:cxn modelId="{56C6DF7A-793B-45F0-AE04-F5D4A84C87FD}" type="presParOf" srcId="{16FE5E7B-239C-415B-B882-D50A6AD8C992}" destId="{9B421DD6-B5AE-47BD-A6AB-E3A615F39017}" srcOrd="2" destOrd="0" presId="urn:microsoft.com/office/officeart/2005/8/layout/process3"/>
    <dgm:cxn modelId="{01F5061B-0B03-4241-8BC4-0261518ADF1C}" type="presParOf" srcId="{9B421DD6-B5AE-47BD-A6AB-E3A615F39017}" destId="{987C7B52-5BF1-4662-8739-E90383138A25}" srcOrd="0" destOrd="0" presId="urn:microsoft.com/office/officeart/2005/8/layout/process3"/>
    <dgm:cxn modelId="{EA95683D-6AC9-48AB-B6CA-7A9FAA90528A}" type="presParOf" srcId="{9B421DD6-B5AE-47BD-A6AB-E3A615F39017}" destId="{85FB58C2-793A-4730-B42F-E15A28DDF2F0}" srcOrd="1" destOrd="0" presId="urn:microsoft.com/office/officeart/2005/8/layout/process3"/>
    <dgm:cxn modelId="{D2EE2779-A0E3-48A3-A9F9-66A9E6C25418}" type="presParOf" srcId="{9B421DD6-B5AE-47BD-A6AB-E3A615F39017}" destId="{AF027F9A-CF23-4E03-A7F5-EF1386164239}" srcOrd="2" destOrd="0" presId="urn:microsoft.com/office/officeart/2005/8/layout/process3"/>
    <dgm:cxn modelId="{3B21139F-32E7-4315-B721-767C716AE90C}" type="presParOf" srcId="{16FE5E7B-239C-415B-B882-D50A6AD8C992}" destId="{2DBE32E7-FD37-43D7-A0F4-5064E865D9C6}" srcOrd="3" destOrd="0" presId="urn:microsoft.com/office/officeart/2005/8/layout/process3"/>
    <dgm:cxn modelId="{78A32220-2162-46CA-A837-EFC246E27AD7}" type="presParOf" srcId="{2DBE32E7-FD37-43D7-A0F4-5064E865D9C6}" destId="{E6C24F0F-A01E-46DC-B718-6325356DFE70}" srcOrd="0" destOrd="0" presId="urn:microsoft.com/office/officeart/2005/8/layout/process3"/>
    <dgm:cxn modelId="{037F8CDA-1379-4B4A-8193-AC5A8F1FE50B}" type="presParOf" srcId="{16FE5E7B-239C-415B-B882-D50A6AD8C992}" destId="{4B6DE501-4EAC-4DF8-8FAA-89C5B9684C9E}" srcOrd="4" destOrd="0" presId="urn:microsoft.com/office/officeart/2005/8/layout/process3"/>
    <dgm:cxn modelId="{E750144B-F732-4DD4-BB35-3055A66D62DA}" type="presParOf" srcId="{4B6DE501-4EAC-4DF8-8FAA-89C5B9684C9E}" destId="{D5737CFB-1542-4129-8770-B18D8E52C6A6}" srcOrd="0" destOrd="0" presId="urn:microsoft.com/office/officeart/2005/8/layout/process3"/>
    <dgm:cxn modelId="{638CE8CD-761F-4B15-9947-55E18430C972}" type="presParOf" srcId="{4B6DE501-4EAC-4DF8-8FAA-89C5B9684C9E}" destId="{31BC3753-B24B-478B-A35F-4EAE7596D2FC}" srcOrd="1" destOrd="0" presId="urn:microsoft.com/office/officeart/2005/8/layout/process3"/>
    <dgm:cxn modelId="{BFB9E998-D9D6-413F-BC59-CE818E95DF8E}" type="presParOf" srcId="{4B6DE501-4EAC-4DF8-8FAA-89C5B9684C9E}" destId="{F8C5854F-9FEA-4255-8A9B-652CCAD5D547}" srcOrd="2" destOrd="0" presId="urn:microsoft.com/office/officeart/2005/8/layout/process3"/>
    <dgm:cxn modelId="{8717D38C-D044-473D-B00D-AC73538EEF91}" type="presParOf" srcId="{16FE5E7B-239C-415B-B882-D50A6AD8C992}" destId="{3DBA80DD-A753-4B64-977F-2DCA797DCD9F}" srcOrd="5" destOrd="0" presId="urn:microsoft.com/office/officeart/2005/8/layout/process3"/>
    <dgm:cxn modelId="{9807D9E7-0FC3-452A-BA12-ADEE2378CAEA}" type="presParOf" srcId="{3DBA80DD-A753-4B64-977F-2DCA797DCD9F}" destId="{38EB4B20-601D-43B1-9086-D5946D8297A5}" srcOrd="0" destOrd="0" presId="urn:microsoft.com/office/officeart/2005/8/layout/process3"/>
    <dgm:cxn modelId="{918238CD-D88D-4684-A8DF-8474499B4856}" type="presParOf" srcId="{16FE5E7B-239C-415B-B882-D50A6AD8C992}" destId="{52069BD6-EABD-497B-819E-275C6B17F9B9}" srcOrd="6" destOrd="0" presId="urn:microsoft.com/office/officeart/2005/8/layout/process3"/>
    <dgm:cxn modelId="{944E0094-D381-4A80-B532-087F0DBB47C7}" type="presParOf" srcId="{52069BD6-EABD-497B-819E-275C6B17F9B9}" destId="{005FB35E-1413-4511-AC92-059D684C88A4}" srcOrd="0" destOrd="0" presId="urn:microsoft.com/office/officeart/2005/8/layout/process3"/>
    <dgm:cxn modelId="{4D623253-51F9-45EB-9421-B95D3E285C35}" type="presParOf" srcId="{52069BD6-EABD-497B-819E-275C6B17F9B9}" destId="{00C432B0-A5EF-4621-B6C2-93B77E0D4D61}" srcOrd="1" destOrd="0" presId="urn:microsoft.com/office/officeart/2005/8/layout/process3"/>
    <dgm:cxn modelId="{131D6CC7-FDD8-4148-84E6-D279DD77F6FE}" type="presParOf" srcId="{52069BD6-EABD-497B-819E-275C6B17F9B9}" destId="{8D7844E3-F0CF-42E4-A425-E25CB05360E2}"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8243A-1A5F-4004-BA88-CE81BBFAFA4E}">
      <dsp:nvSpPr>
        <dsp:cNvPr id="0" name=""/>
        <dsp:cNvSpPr/>
      </dsp:nvSpPr>
      <dsp:spPr>
        <a:xfrm>
          <a:off x="1807865" y="7930"/>
          <a:ext cx="1511114" cy="114705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mn-lt"/>
            </a:rPr>
            <a:t>Contributo volontario versato dal professionista</a:t>
          </a:r>
        </a:p>
      </dsp:txBody>
      <dsp:txXfrm>
        <a:off x="2029163" y="175913"/>
        <a:ext cx="1068518" cy="811093"/>
      </dsp:txXfrm>
    </dsp:sp>
    <dsp:sp modelId="{5F71311A-5B0F-4793-8662-FC1A12ACAFFE}">
      <dsp:nvSpPr>
        <dsp:cNvPr id="0" name=""/>
        <dsp:cNvSpPr/>
      </dsp:nvSpPr>
      <dsp:spPr>
        <a:xfrm>
          <a:off x="3413374" y="244339"/>
          <a:ext cx="636861" cy="674241"/>
        </a:xfrm>
        <a:prstGeom prst="mathPlus">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t-IT" sz="800" kern="1200" dirty="0">
            <a:latin typeface="+mn-lt"/>
          </a:endParaRPr>
        </a:p>
      </dsp:txBody>
      <dsp:txXfrm>
        <a:off x="3497790" y="506565"/>
        <a:ext cx="468029" cy="149789"/>
      </dsp:txXfrm>
    </dsp:sp>
    <dsp:sp modelId="{8ADFFDBE-7D41-42D9-A0A0-23DB730F209F}">
      <dsp:nvSpPr>
        <dsp:cNvPr id="0" name=""/>
        <dsp:cNvSpPr/>
      </dsp:nvSpPr>
      <dsp:spPr>
        <a:xfrm>
          <a:off x="4144629" y="217"/>
          <a:ext cx="1497781" cy="116248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mn-lt"/>
            </a:rPr>
            <a:t>Rendimenti investimento al netto della fiscalità</a:t>
          </a:r>
        </a:p>
      </dsp:txBody>
      <dsp:txXfrm>
        <a:off x="4363974" y="170459"/>
        <a:ext cx="1059091" cy="822001"/>
      </dsp:txXfrm>
    </dsp:sp>
    <dsp:sp modelId="{0E669D82-8126-49D9-AC58-08F3D462A9F2}">
      <dsp:nvSpPr>
        <dsp:cNvPr id="0" name=""/>
        <dsp:cNvSpPr/>
      </dsp:nvSpPr>
      <dsp:spPr>
        <a:xfrm>
          <a:off x="5736804" y="244339"/>
          <a:ext cx="674241" cy="674241"/>
        </a:xfrm>
        <a:prstGeom prst="mathMinus">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t-IT" sz="800" kern="1200">
            <a:latin typeface="+mn-lt"/>
          </a:endParaRPr>
        </a:p>
      </dsp:txBody>
      <dsp:txXfrm>
        <a:off x="5826175" y="502169"/>
        <a:ext cx="495499" cy="158581"/>
      </dsp:txXfrm>
    </dsp:sp>
    <dsp:sp modelId="{0DE8F550-F216-4009-961E-B70E9CAD9A16}">
      <dsp:nvSpPr>
        <dsp:cNvPr id="0" name=""/>
        <dsp:cNvSpPr/>
      </dsp:nvSpPr>
      <dsp:spPr>
        <a:xfrm>
          <a:off x="6505440" y="217"/>
          <a:ext cx="1162485" cy="116248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mn-lt"/>
            </a:rPr>
            <a:t>Costi piano adesione</a:t>
          </a:r>
        </a:p>
      </dsp:txBody>
      <dsp:txXfrm>
        <a:off x="6675682" y="170459"/>
        <a:ext cx="822001" cy="822001"/>
      </dsp:txXfrm>
    </dsp:sp>
    <dsp:sp modelId="{A5F79EF8-D7F2-404D-9D18-DFE0078998EF}">
      <dsp:nvSpPr>
        <dsp:cNvPr id="0" name=""/>
        <dsp:cNvSpPr/>
      </dsp:nvSpPr>
      <dsp:spPr>
        <a:xfrm>
          <a:off x="7762319" y="244339"/>
          <a:ext cx="674241" cy="674241"/>
        </a:xfrm>
        <a:prstGeom prst="mathEqual">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it-IT" sz="2000" kern="1200" dirty="0">
            <a:latin typeface="+mn-lt"/>
          </a:endParaRPr>
        </a:p>
      </dsp:txBody>
      <dsp:txXfrm>
        <a:off x="7851690" y="383233"/>
        <a:ext cx="495499" cy="396453"/>
      </dsp:txXfrm>
    </dsp:sp>
    <dsp:sp modelId="{0E8757F9-8A0E-4AC7-BBD9-53098F3E6D83}">
      <dsp:nvSpPr>
        <dsp:cNvPr id="0" name=""/>
        <dsp:cNvSpPr/>
      </dsp:nvSpPr>
      <dsp:spPr>
        <a:xfrm>
          <a:off x="8530954" y="217"/>
          <a:ext cx="1162485" cy="116248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mn-lt"/>
            </a:rPr>
            <a:t>Pensione 2° pilastro</a:t>
          </a:r>
          <a:endParaRPr lang="it-IT" sz="1200" kern="1200" dirty="0">
            <a:latin typeface="+mn-lt"/>
          </a:endParaRPr>
        </a:p>
      </dsp:txBody>
      <dsp:txXfrm>
        <a:off x="8701196" y="170459"/>
        <a:ext cx="822001" cy="822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4975F-F042-4C06-86EC-9DC4882BAF45}">
      <dsp:nvSpPr>
        <dsp:cNvPr id="0" name=""/>
        <dsp:cNvSpPr/>
      </dsp:nvSpPr>
      <dsp:spPr>
        <a:xfrm>
          <a:off x="1604" y="0"/>
          <a:ext cx="542296" cy="542296"/>
        </a:xfrm>
        <a:prstGeom prst="ellipse">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14A39B4-5568-4463-B9BB-CCC151A100B4}">
      <dsp:nvSpPr>
        <dsp:cNvPr id="0" name=""/>
        <dsp:cNvSpPr/>
      </dsp:nvSpPr>
      <dsp:spPr>
        <a:xfrm>
          <a:off x="55833" y="54229"/>
          <a:ext cx="433837" cy="433837"/>
        </a:xfrm>
        <a:prstGeom prst="chord">
          <a:avLst>
            <a:gd name="adj1" fmla="val 2332194"/>
            <a:gd name="adj2" fmla="val 8587806"/>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15FFCBE-B1D4-4921-A0B9-38D8B70ACDAA}">
      <dsp:nvSpPr>
        <dsp:cNvPr id="0" name=""/>
        <dsp:cNvSpPr/>
      </dsp:nvSpPr>
      <dsp:spPr>
        <a:xfrm>
          <a:off x="656879" y="542296"/>
          <a:ext cx="1604295" cy="2282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Font typeface="Courier New" panose="02070309020205020404" pitchFamily="49" charset="0"/>
            <a:buNone/>
          </a:pPr>
          <a:r>
            <a:rPr lang="it-IT" sz="1400" kern="1200" dirty="0">
              <a:latin typeface="+mn-lt"/>
            </a:rPr>
            <a:t>I contributi versati possono essere dedotti dal reddito complessivo </a:t>
          </a:r>
          <a:r>
            <a:rPr lang="it-IT" sz="1400" kern="1200" dirty="0"/>
            <a:t>fino al limite di </a:t>
          </a:r>
          <a:r>
            <a:rPr lang="it-IT" sz="1400" b="1" u="sng" kern="1200" dirty="0"/>
            <a:t>5.164,57 euro</a:t>
          </a:r>
          <a:r>
            <a:rPr lang="it-IT" sz="1400" b="0" u="none" kern="1200" dirty="0"/>
            <a:t> l’anno.</a:t>
          </a:r>
          <a:endParaRPr lang="it-IT" sz="1400" b="0" u="none" kern="1200" dirty="0">
            <a:latin typeface="+mn-lt"/>
          </a:endParaRPr>
        </a:p>
      </dsp:txBody>
      <dsp:txXfrm>
        <a:off x="656879" y="542296"/>
        <a:ext cx="1604295" cy="2282166"/>
      </dsp:txXfrm>
    </dsp:sp>
    <dsp:sp modelId="{B19225D4-DA44-40DE-A40B-54CEAD8CE163}">
      <dsp:nvSpPr>
        <dsp:cNvPr id="0" name=""/>
        <dsp:cNvSpPr/>
      </dsp:nvSpPr>
      <dsp:spPr>
        <a:xfrm>
          <a:off x="656879" y="0"/>
          <a:ext cx="1604295" cy="54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it-IT" sz="1600" b="1" kern="1200">
              <a:latin typeface="+mn-lt"/>
            </a:rPr>
            <a:t>Esenzione dei contributi</a:t>
          </a:r>
          <a:endParaRPr lang="it-IT" sz="1600" b="1" kern="1200" dirty="0">
            <a:latin typeface="+mn-lt"/>
          </a:endParaRPr>
        </a:p>
      </dsp:txBody>
      <dsp:txXfrm>
        <a:off x="656879" y="0"/>
        <a:ext cx="1604295" cy="542296"/>
      </dsp:txXfrm>
    </dsp:sp>
    <dsp:sp modelId="{005DE105-610E-4497-933B-F456C1F5B979}">
      <dsp:nvSpPr>
        <dsp:cNvPr id="0" name=""/>
        <dsp:cNvSpPr/>
      </dsp:nvSpPr>
      <dsp:spPr>
        <a:xfrm>
          <a:off x="2374153" y="0"/>
          <a:ext cx="542296" cy="542296"/>
        </a:xfrm>
        <a:prstGeom prst="ellipse">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FE3A967-F1FB-4FB5-883A-799757D69FB5}">
      <dsp:nvSpPr>
        <dsp:cNvPr id="0" name=""/>
        <dsp:cNvSpPr/>
      </dsp:nvSpPr>
      <dsp:spPr>
        <a:xfrm>
          <a:off x="2428383" y="54229"/>
          <a:ext cx="433837" cy="433837"/>
        </a:xfrm>
        <a:prstGeom prst="chord">
          <a:avLst>
            <a:gd name="adj1" fmla="val 692220"/>
            <a:gd name="adj2" fmla="val 10107780"/>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FEED6B5-B7C1-4F4B-BCF1-54E4DE129935}">
      <dsp:nvSpPr>
        <dsp:cNvPr id="0" name=""/>
        <dsp:cNvSpPr/>
      </dsp:nvSpPr>
      <dsp:spPr>
        <a:xfrm>
          <a:off x="3029428" y="542296"/>
          <a:ext cx="1604295" cy="2282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Font typeface="Courier New" panose="02070309020205020404" pitchFamily="49" charset="0"/>
            <a:buNone/>
          </a:pPr>
          <a:r>
            <a:rPr lang="it-IT" sz="1400" kern="1200" dirty="0"/>
            <a:t>Sulle erogazioni effettuate dal fondo, al momento del raggiungimento dell’età pensionabile, si applica una ritenuta del </a:t>
          </a:r>
          <a:r>
            <a:rPr lang="it-IT" sz="1400" b="1" u="sng" kern="1200" dirty="0"/>
            <a:t>15%</a:t>
          </a:r>
          <a:r>
            <a:rPr lang="it-IT" sz="1400" b="0" u="none" kern="1200" dirty="0"/>
            <a:t>.</a:t>
          </a:r>
          <a:endParaRPr lang="it-IT" sz="1400" b="0" u="none" kern="1200" dirty="0">
            <a:latin typeface="+mn-lt"/>
          </a:endParaRPr>
        </a:p>
        <a:p>
          <a:pPr marL="0" lvl="0" indent="0" algn="l" defTabSz="622300">
            <a:lnSpc>
              <a:spcPct val="90000"/>
            </a:lnSpc>
            <a:spcBef>
              <a:spcPct val="0"/>
            </a:spcBef>
            <a:spcAft>
              <a:spcPct val="35000"/>
            </a:spcAft>
            <a:buFont typeface="Courier New" panose="02070309020205020404" pitchFamily="49" charset="0"/>
            <a:buNone/>
          </a:pPr>
          <a:r>
            <a:rPr lang="it-IT" sz="1400" kern="1200"/>
            <a:t>Tale ritenuta può essere ridotta fino al </a:t>
          </a:r>
          <a:r>
            <a:rPr lang="it-IT" sz="1400" b="1" u="sng" kern="1200"/>
            <a:t>9%</a:t>
          </a:r>
          <a:r>
            <a:rPr lang="it-IT" sz="1400" kern="1200"/>
            <a:t> in funzione dell’anzianità di partecipazione alla forma di previdenza complementare scelta.</a:t>
          </a:r>
          <a:endParaRPr lang="it-IT" sz="1400" kern="1200" dirty="0">
            <a:latin typeface="+mn-lt"/>
          </a:endParaRPr>
        </a:p>
      </dsp:txBody>
      <dsp:txXfrm>
        <a:off x="3029428" y="542296"/>
        <a:ext cx="1604295" cy="2282166"/>
      </dsp:txXfrm>
    </dsp:sp>
    <dsp:sp modelId="{B9395470-96EC-4675-85A1-FD1F62C61CFF}">
      <dsp:nvSpPr>
        <dsp:cNvPr id="0" name=""/>
        <dsp:cNvSpPr/>
      </dsp:nvSpPr>
      <dsp:spPr>
        <a:xfrm>
          <a:off x="3029428" y="0"/>
          <a:ext cx="1604295" cy="54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it-IT" sz="1600" b="1" kern="1200" dirty="0">
              <a:latin typeface="+mn-lt"/>
            </a:rPr>
            <a:t>Tassazione delle prestazioni</a:t>
          </a:r>
        </a:p>
      </dsp:txBody>
      <dsp:txXfrm>
        <a:off x="3029428" y="0"/>
        <a:ext cx="1604295" cy="542296"/>
      </dsp:txXfrm>
    </dsp:sp>
    <dsp:sp modelId="{0BF28EA2-24CB-4064-A754-5C63738D61B6}">
      <dsp:nvSpPr>
        <dsp:cNvPr id="0" name=""/>
        <dsp:cNvSpPr/>
      </dsp:nvSpPr>
      <dsp:spPr>
        <a:xfrm>
          <a:off x="4746702" y="0"/>
          <a:ext cx="542296" cy="542296"/>
        </a:xfrm>
        <a:prstGeom prst="ellipse">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CFE98A4-FF93-45A7-8816-A4FBE996B8EC}">
      <dsp:nvSpPr>
        <dsp:cNvPr id="0" name=""/>
        <dsp:cNvSpPr/>
      </dsp:nvSpPr>
      <dsp:spPr>
        <a:xfrm>
          <a:off x="4800932" y="54229"/>
          <a:ext cx="433837" cy="433837"/>
        </a:xfrm>
        <a:prstGeom prst="chord">
          <a:avLst>
            <a:gd name="adj1" fmla="val 20907780"/>
            <a:gd name="adj2" fmla="val 11492220"/>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67428B7-DC5F-462D-8255-F8C73E450F88}">
      <dsp:nvSpPr>
        <dsp:cNvPr id="0" name=""/>
        <dsp:cNvSpPr/>
      </dsp:nvSpPr>
      <dsp:spPr>
        <a:xfrm>
          <a:off x="5401978" y="542296"/>
          <a:ext cx="1604295" cy="2282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Font typeface="Courier New" panose="02070309020205020404" pitchFamily="49" charset="0"/>
            <a:buNone/>
          </a:pPr>
          <a:r>
            <a:rPr lang="it-IT" sz="1400" kern="1200"/>
            <a:t>Le anticipazioni per spese sanitarie sono tassate con un’aliquota agevolata che varia tra il </a:t>
          </a:r>
          <a:r>
            <a:rPr lang="it-IT" sz="1400" b="1" u="sng" kern="1200"/>
            <a:t>15%</a:t>
          </a:r>
          <a:r>
            <a:rPr lang="it-IT" sz="1400" kern="1200"/>
            <a:t> e il </a:t>
          </a:r>
          <a:r>
            <a:rPr lang="it-IT" sz="1400" b="1" u="sng" kern="1200"/>
            <a:t>9%</a:t>
          </a:r>
          <a:r>
            <a:rPr lang="it-IT" sz="1400" kern="1200"/>
            <a:t> (in base agli anni di partecipazione al fondo).</a:t>
          </a:r>
          <a:endParaRPr lang="it-IT" sz="1400" kern="1200" dirty="0">
            <a:latin typeface="+mn-lt"/>
          </a:endParaRPr>
        </a:p>
      </dsp:txBody>
      <dsp:txXfrm>
        <a:off x="5401978" y="542296"/>
        <a:ext cx="1604295" cy="2282166"/>
      </dsp:txXfrm>
    </dsp:sp>
    <dsp:sp modelId="{D03551D7-8E18-47BB-83DA-6CF5B3DE2BB1}">
      <dsp:nvSpPr>
        <dsp:cNvPr id="0" name=""/>
        <dsp:cNvSpPr/>
      </dsp:nvSpPr>
      <dsp:spPr>
        <a:xfrm>
          <a:off x="5401978" y="0"/>
          <a:ext cx="1604295" cy="54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it-IT" sz="1600" b="1" kern="1200">
              <a:latin typeface="+mn-lt"/>
            </a:rPr>
            <a:t>Spese sanitarie</a:t>
          </a:r>
          <a:endParaRPr lang="it-IT" sz="1600" b="1" kern="1200" dirty="0">
            <a:latin typeface="+mn-lt"/>
          </a:endParaRPr>
        </a:p>
      </dsp:txBody>
      <dsp:txXfrm>
        <a:off x="5401978" y="0"/>
        <a:ext cx="1604295" cy="542296"/>
      </dsp:txXfrm>
    </dsp:sp>
    <dsp:sp modelId="{89D5E0EF-04BD-4BF9-820A-DE8317E067CC}">
      <dsp:nvSpPr>
        <dsp:cNvPr id="0" name=""/>
        <dsp:cNvSpPr/>
      </dsp:nvSpPr>
      <dsp:spPr>
        <a:xfrm>
          <a:off x="7119251" y="0"/>
          <a:ext cx="542296" cy="542296"/>
        </a:xfrm>
        <a:prstGeom prst="ellipse">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70B5738-E35D-4D55-A5BC-1B7C957A1106}">
      <dsp:nvSpPr>
        <dsp:cNvPr id="0" name=""/>
        <dsp:cNvSpPr/>
      </dsp:nvSpPr>
      <dsp:spPr>
        <a:xfrm>
          <a:off x="7173481" y="54229"/>
          <a:ext cx="433837" cy="433837"/>
        </a:xfrm>
        <a:prstGeom prst="chord">
          <a:avLst>
            <a:gd name="adj1" fmla="val 19267806"/>
            <a:gd name="adj2" fmla="val 13012194"/>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60BB4CE-EE99-4205-9A04-8FCD3A9F5CE4}">
      <dsp:nvSpPr>
        <dsp:cNvPr id="0" name=""/>
        <dsp:cNvSpPr/>
      </dsp:nvSpPr>
      <dsp:spPr>
        <a:xfrm>
          <a:off x="7774527" y="542296"/>
          <a:ext cx="1604295" cy="2282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Font typeface="Courier New" panose="02070309020205020404" pitchFamily="49" charset="0"/>
            <a:buNone/>
          </a:pPr>
          <a:r>
            <a:rPr lang="it-IT" sz="1400" kern="1200"/>
            <a:t>Le anticipazioni per acquisto o ristrutturazione della prima casa possiedono una ritenuta del </a:t>
          </a:r>
          <a:r>
            <a:rPr lang="it-IT" sz="1400" b="1" u="sng" kern="1200"/>
            <a:t>23%</a:t>
          </a:r>
          <a:r>
            <a:rPr lang="it-IT" sz="1400" kern="1200"/>
            <a:t>.</a:t>
          </a:r>
        </a:p>
        <a:p>
          <a:pPr marL="0" lvl="0" indent="0" algn="l" defTabSz="622300">
            <a:lnSpc>
              <a:spcPct val="90000"/>
            </a:lnSpc>
            <a:spcBef>
              <a:spcPct val="0"/>
            </a:spcBef>
            <a:spcAft>
              <a:spcPct val="35000"/>
            </a:spcAft>
            <a:buFont typeface="Courier New" panose="02070309020205020404" pitchFamily="49" charset="0"/>
            <a:buNone/>
          </a:pPr>
          <a:r>
            <a:rPr lang="it-IT" sz="1400" kern="1200"/>
            <a:t>Tali anticipazioni possono essere richieste dall’aderente iscritto da più di 8 anni al fondo e per un importo non superiore al 75%.</a:t>
          </a:r>
          <a:endParaRPr lang="it-IT" sz="1400" kern="1200" dirty="0">
            <a:latin typeface="+mn-lt"/>
          </a:endParaRPr>
        </a:p>
      </dsp:txBody>
      <dsp:txXfrm>
        <a:off x="7774527" y="542296"/>
        <a:ext cx="1604295" cy="2282166"/>
      </dsp:txXfrm>
    </dsp:sp>
    <dsp:sp modelId="{DE4B0391-38F0-4B5D-BA3A-D834934CC45C}">
      <dsp:nvSpPr>
        <dsp:cNvPr id="0" name=""/>
        <dsp:cNvSpPr/>
      </dsp:nvSpPr>
      <dsp:spPr>
        <a:xfrm>
          <a:off x="7774527" y="0"/>
          <a:ext cx="1604295" cy="54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Font typeface="Courier New" panose="02070309020205020404" pitchFamily="49" charset="0"/>
            <a:buNone/>
          </a:pPr>
          <a:r>
            <a:rPr lang="it-IT" sz="1600" b="1" kern="1200">
              <a:latin typeface="Calibri" panose="020F0502020204030204"/>
              <a:ea typeface="+mn-ea"/>
              <a:cs typeface="+mn-cs"/>
            </a:rPr>
            <a:t>Acquisto prima casa</a:t>
          </a:r>
          <a:endParaRPr lang="it-IT" sz="1600" b="1" kern="1200" dirty="0">
            <a:latin typeface="Calibri" panose="020F0502020204030204"/>
            <a:ea typeface="+mn-ea"/>
            <a:cs typeface="+mn-cs"/>
          </a:endParaRPr>
        </a:p>
      </dsp:txBody>
      <dsp:txXfrm>
        <a:off x="7774527" y="0"/>
        <a:ext cx="1604295" cy="542296"/>
      </dsp:txXfrm>
    </dsp:sp>
    <dsp:sp modelId="{6177C862-C20A-47F0-A77A-C726C9637202}">
      <dsp:nvSpPr>
        <dsp:cNvPr id="0" name=""/>
        <dsp:cNvSpPr/>
      </dsp:nvSpPr>
      <dsp:spPr>
        <a:xfrm>
          <a:off x="9491801" y="0"/>
          <a:ext cx="542296" cy="542296"/>
        </a:xfrm>
        <a:prstGeom prst="ellipse">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AB269A8-056E-46DF-B03C-5C8B36CC7FCB}">
      <dsp:nvSpPr>
        <dsp:cNvPr id="0" name=""/>
        <dsp:cNvSpPr/>
      </dsp:nvSpPr>
      <dsp:spPr>
        <a:xfrm>
          <a:off x="9546030" y="54229"/>
          <a:ext cx="433837" cy="433837"/>
        </a:xfrm>
        <a:prstGeom prst="chord">
          <a:avLst>
            <a:gd name="adj1" fmla="val 16200000"/>
            <a:gd name="adj2" fmla="val 16200000"/>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B794E51-829B-486E-85AD-F68E60AD3CC2}">
      <dsp:nvSpPr>
        <dsp:cNvPr id="0" name=""/>
        <dsp:cNvSpPr/>
      </dsp:nvSpPr>
      <dsp:spPr>
        <a:xfrm>
          <a:off x="10147076" y="542296"/>
          <a:ext cx="1604295" cy="2282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it-IT" sz="1400" kern="1200"/>
            <a:t>L’aderente può richiedere un’anticipazione per ulteriori esigenze a condizione che non sia di importo superiore al 30% della posizione maturata e che l’iscritto sia aderente al fondo da un minimo di 8 anni.</a:t>
          </a:r>
        </a:p>
        <a:p>
          <a:pPr marL="0" lvl="0" indent="0" algn="l" defTabSz="622300">
            <a:lnSpc>
              <a:spcPct val="90000"/>
            </a:lnSpc>
            <a:spcBef>
              <a:spcPct val="0"/>
            </a:spcBef>
            <a:spcAft>
              <a:spcPct val="35000"/>
            </a:spcAft>
            <a:buNone/>
          </a:pPr>
          <a:r>
            <a:rPr lang="it-IT" sz="1400" kern="1200"/>
            <a:t>In questo caso la ritenuta è pari al </a:t>
          </a:r>
          <a:r>
            <a:rPr lang="it-IT" sz="1400" b="1" u="sng" kern="1200"/>
            <a:t>23%.</a:t>
          </a:r>
          <a:endParaRPr lang="it-IT" sz="1400" kern="1200" dirty="0">
            <a:latin typeface="+mn-lt"/>
          </a:endParaRPr>
        </a:p>
      </dsp:txBody>
      <dsp:txXfrm>
        <a:off x="10147076" y="542296"/>
        <a:ext cx="1604295" cy="2282166"/>
      </dsp:txXfrm>
    </dsp:sp>
    <dsp:sp modelId="{CD834C46-BFD4-4801-8009-452BBA806370}">
      <dsp:nvSpPr>
        <dsp:cNvPr id="0" name=""/>
        <dsp:cNvSpPr/>
      </dsp:nvSpPr>
      <dsp:spPr>
        <a:xfrm>
          <a:off x="10147076" y="0"/>
          <a:ext cx="1604295" cy="54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Font typeface="Courier New" panose="02070309020205020404" pitchFamily="49" charset="0"/>
            <a:buNone/>
          </a:pPr>
          <a:r>
            <a:rPr lang="it-IT" sz="1600" b="1" kern="1200">
              <a:latin typeface="+mn-lt"/>
            </a:rPr>
            <a:t>Altre esigenze</a:t>
          </a:r>
          <a:r>
            <a:rPr lang="it-IT" sz="1400" b="1" kern="1200" baseline="0">
              <a:latin typeface="+mn-lt"/>
            </a:rPr>
            <a:t> </a:t>
          </a:r>
          <a:endParaRPr lang="it-IT" sz="1400" b="1" kern="1200" dirty="0">
            <a:latin typeface="+mn-lt"/>
          </a:endParaRPr>
        </a:p>
      </dsp:txBody>
      <dsp:txXfrm>
        <a:off x="10147076" y="0"/>
        <a:ext cx="1604295" cy="542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DD206-91F7-4BAD-BDCC-F3067828E3A0}">
      <dsp:nvSpPr>
        <dsp:cNvPr id="0" name=""/>
        <dsp:cNvSpPr/>
      </dsp:nvSpPr>
      <dsp:spPr>
        <a:xfrm>
          <a:off x="6152" y="20969"/>
          <a:ext cx="1712548" cy="2721599"/>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ctr" anchorCtr="0">
          <a:noAutofit/>
        </a:bodyPr>
        <a:lstStyle/>
        <a:p>
          <a:pPr marL="0" lvl="0" indent="0" algn="l" defTabSz="711200">
            <a:lnSpc>
              <a:spcPct val="90000"/>
            </a:lnSpc>
            <a:spcBef>
              <a:spcPct val="0"/>
            </a:spcBef>
            <a:spcAft>
              <a:spcPct val="35000"/>
            </a:spcAft>
            <a:buNone/>
          </a:pPr>
          <a:r>
            <a:rPr lang="it-IT" sz="1600" b="1" kern="1200" dirty="0">
              <a:solidFill>
                <a:schemeClr val="tx1"/>
              </a:solidFill>
              <a:latin typeface="+mn-lt"/>
            </a:rPr>
            <a:t>Anticipo Indennità di Cessazione</a:t>
          </a:r>
        </a:p>
      </dsp:txBody>
      <dsp:txXfrm>
        <a:off x="6152" y="20969"/>
        <a:ext cx="1712548" cy="685019"/>
      </dsp:txXfrm>
    </dsp:sp>
    <dsp:sp modelId="{3CB50B11-9709-4BCA-A6B5-22FA807DD38B}">
      <dsp:nvSpPr>
        <dsp:cNvPr id="0" name=""/>
        <dsp:cNvSpPr/>
      </dsp:nvSpPr>
      <dsp:spPr>
        <a:xfrm>
          <a:off x="297379" y="841869"/>
          <a:ext cx="1831622" cy="335703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Font typeface="Courier New" panose="02070309020205020404" pitchFamily="49" charset="0"/>
            <a:buNone/>
          </a:pPr>
          <a:endParaRPr lang="it-IT" sz="1400" b="0" u="none" kern="1200" dirty="0">
            <a:latin typeface="+mn-lt"/>
          </a:endParaRPr>
        </a:p>
        <a:p>
          <a:pPr marL="114300" lvl="1" indent="-114300" algn="l" defTabSz="622300">
            <a:lnSpc>
              <a:spcPct val="90000"/>
            </a:lnSpc>
            <a:spcBef>
              <a:spcPct val="0"/>
            </a:spcBef>
            <a:spcAft>
              <a:spcPct val="15000"/>
            </a:spcAft>
            <a:buFont typeface="Wingdings" panose="05000000000000000000" pitchFamily="2" charset="2"/>
            <a:buChar char="ü"/>
          </a:pPr>
          <a:r>
            <a:rPr lang="it-IT" sz="1400" kern="1200" dirty="0">
              <a:latin typeface="+mn-lt"/>
            </a:rPr>
            <a:t> Importo massimo finanziabile =</a:t>
          </a:r>
          <a:endParaRPr lang="it-IT" sz="1400" b="0" u="none" kern="1200" dirty="0">
            <a:latin typeface="+mn-lt"/>
          </a:endParaRPr>
        </a:p>
        <a:p>
          <a:pPr marL="228600" lvl="2" indent="-114300" algn="l" defTabSz="622300">
            <a:lnSpc>
              <a:spcPct val="90000"/>
            </a:lnSpc>
            <a:spcBef>
              <a:spcPct val="0"/>
            </a:spcBef>
            <a:spcAft>
              <a:spcPct val="15000"/>
            </a:spcAft>
            <a:buFont typeface="Wingdings" panose="05000000000000000000" pitchFamily="2" charset="2"/>
            <a:buNone/>
          </a:pPr>
          <a:r>
            <a:rPr lang="it-IT" sz="1400" b="1" u="sng" kern="1200" dirty="0"/>
            <a:t>€ </a:t>
          </a:r>
          <a:r>
            <a:rPr lang="it-IT" sz="1400" b="1" u="sng" kern="1200" dirty="0">
              <a:latin typeface="+mn-lt"/>
            </a:rPr>
            <a:t>160.000,00</a:t>
          </a:r>
        </a:p>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latin typeface="+mn-lt"/>
          </a:endParaRPr>
        </a:p>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latin typeface="+mn-lt"/>
          </a:endParaRPr>
        </a:p>
        <a:p>
          <a:pPr marL="114300" lvl="1" indent="-114300" algn="l" defTabSz="622300">
            <a:lnSpc>
              <a:spcPct val="90000"/>
            </a:lnSpc>
            <a:spcBef>
              <a:spcPct val="0"/>
            </a:spcBef>
            <a:spcAft>
              <a:spcPct val="15000"/>
            </a:spcAft>
            <a:buFont typeface="Wingdings" panose="05000000000000000000" pitchFamily="2" charset="2"/>
            <a:buChar char="ü"/>
          </a:pPr>
          <a:r>
            <a:rPr lang="it-IT" sz="1400" b="0" u="none" kern="1200" dirty="0">
              <a:latin typeface="+mn-lt"/>
            </a:rPr>
            <a:t> Durata massima del finanziamento = </a:t>
          </a:r>
          <a:r>
            <a:rPr lang="it-IT" sz="1400" b="1" u="sng" kern="1200" dirty="0">
              <a:latin typeface="+mn-lt"/>
            </a:rPr>
            <a:t>8 anni</a:t>
          </a:r>
        </a:p>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latin typeface="+mn-lt"/>
          </a:endParaRPr>
        </a:p>
      </dsp:txBody>
      <dsp:txXfrm>
        <a:off x="351025" y="895515"/>
        <a:ext cx="1724330" cy="3249747"/>
      </dsp:txXfrm>
    </dsp:sp>
    <dsp:sp modelId="{E9B73D8F-C45B-4208-967B-EF99120C9AE9}">
      <dsp:nvSpPr>
        <dsp:cNvPr id="0" name=""/>
        <dsp:cNvSpPr/>
      </dsp:nvSpPr>
      <dsp:spPr>
        <a:xfrm rot="21238">
          <a:off x="1993196" y="159075"/>
          <a:ext cx="581951" cy="426375"/>
        </a:xfrm>
        <a:prstGeom prst="rightArrow">
          <a:avLst>
            <a:gd name="adj1" fmla="val 60000"/>
            <a:gd name="adj2" fmla="val 50000"/>
          </a:avLst>
        </a:prstGeom>
        <a:solidFill>
          <a:schemeClr val="bg1"/>
        </a:solidFill>
        <a:ln>
          <a:solidFill>
            <a:schemeClr val="tx1">
              <a:lumMod val="50000"/>
              <a:lumOff val="50000"/>
            </a:schemeClr>
          </a:solid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kern="1200">
            <a:latin typeface="+mn-lt"/>
          </a:endParaRPr>
        </a:p>
      </dsp:txBody>
      <dsp:txXfrm>
        <a:off x="1993197" y="243955"/>
        <a:ext cx="454039" cy="255825"/>
      </dsp:txXfrm>
    </dsp:sp>
    <dsp:sp modelId="{85FB58C2-793A-4730-B42F-E15A28DDF2F0}">
      <dsp:nvSpPr>
        <dsp:cNvPr id="0" name=""/>
        <dsp:cNvSpPr/>
      </dsp:nvSpPr>
      <dsp:spPr>
        <a:xfrm>
          <a:off x="2816702" y="38333"/>
          <a:ext cx="1712548" cy="2721599"/>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ctr" anchorCtr="0">
          <a:noAutofit/>
        </a:bodyPr>
        <a:lstStyle/>
        <a:p>
          <a:pPr marL="0" lvl="0" indent="0" algn="l" defTabSz="711200">
            <a:lnSpc>
              <a:spcPct val="90000"/>
            </a:lnSpc>
            <a:spcBef>
              <a:spcPct val="0"/>
            </a:spcBef>
            <a:spcAft>
              <a:spcPct val="35000"/>
            </a:spcAft>
            <a:buNone/>
          </a:pPr>
          <a:r>
            <a:rPr lang="it-IT" sz="1600" b="1" kern="1200" dirty="0">
              <a:solidFill>
                <a:schemeClr val="tx1"/>
              </a:solidFill>
              <a:latin typeface="+mn-lt"/>
            </a:rPr>
            <a:t>Prestito d’Onore</a:t>
          </a:r>
        </a:p>
      </dsp:txBody>
      <dsp:txXfrm>
        <a:off x="2816702" y="38333"/>
        <a:ext cx="1712548" cy="685019"/>
      </dsp:txXfrm>
    </dsp:sp>
    <dsp:sp modelId="{AF027F9A-CF23-4E03-A7F5-EF1386164239}">
      <dsp:nvSpPr>
        <dsp:cNvPr id="0" name=""/>
        <dsp:cNvSpPr/>
      </dsp:nvSpPr>
      <dsp:spPr>
        <a:xfrm>
          <a:off x="3096497" y="893961"/>
          <a:ext cx="1854484" cy="328758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None/>
          </a:pPr>
          <a:endParaRPr lang="it-IT" sz="1400" b="0" u="none" kern="1200" dirty="0">
            <a:solidFill>
              <a:prstClr val="black">
                <a:hueOff val="0"/>
                <a:satOff val="0"/>
                <a:lumOff val="0"/>
                <a:alphaOff val="0"/>
              </a:prstClr>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ü"/>
          </a:pPr>
          <a:r>
            <a:rPr lang="it-IT" sz="1400" b="0" u="none" kern="1200" dirty="0">
              <a:solidFill>
                <a:prstClr val="black">
                  <a:hueOff val="0"/>
                  <a:satOff val="0"/>
                  <a:lumOff val="0"/>
                  <a:alphaOff val="0"/>
                </a:prstClr>
              </a:solidFill>
              <a:latin typeface="Calibri" panose="020F0502020204030204"/>
              <a:ea typeface="+mn-ea"/>
              <a:cs typeface="+mn-cs"/>
            </a:rPr>
            <a:t> Importo massimo finanziabile =</a:t>
          </a:r>
        </a:p>
        <a:p>
          <a:pPr marL="114300" lvl="1" indent="-114300" algn="l" defTabSz="622300">
            <a:lnSpc>
              <a:spcPct val="90000"/>
            </a:lnSpc>
            <a:spcBef>
              <a:spcPct val="0"/>
            </a:spcBef>
            <a:spcAft>
              <a:spcPct val="15000"/>
            </a:spcAft>
            <a:buFont typeface="Wingdings" panose="05000000000000000000" pitchFamily="2" charset="2"/>
            <a:buNone/>
          </a:pPr>
          <a:r>
            <a:rPr lang="it-IT" sz="1400" b="0" u="none" kern="1200" dirty="0">
              <a:solidFill>
                <a:prstClr val="black">
                  <a:hueOff val="0"/>
                  <a:satOff val="0"/>
                  <a:lumOff val="0"/>
                  <a:alphaOff val="0"/>
                </a:prstClr>
              </a:solidFill>
              <a:latin typeface="Calibri" panose="020F0502020204030204"/>
              <a:ea typeface="+mn-ea"/>
              <a:cs typeface="+mn-cs"/>
            </a:rPr>
            <a:t>	</a:t>
          </a:r>
          <a:r>
            <a:rPr lang="it-IT" sz="1400" b="1" u="sng" kern="1200" dirty="0">
              <a:solidFill>
                <a:prstClr val="black">
                  <a:hueOff val="0"/>
                  <a:satOff val="0"/>
                  <a:lumOff val="0"/>
                  <a:alphaOff val="0"/>
                </a:prstClr>
              </a:solidFill>
              <a:latin typeface="Calibri" panose="020F0502020204030204"/>
              <a:ea typeface="+mn-ea"/>
              <a:cs typeface="+mn-cs"/>
            </a:rPr>
            <a:t>€ 60.000,00</a:t>
          </a:r>
        </a:p>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solidFill>
              <a:prstClr val="black">
                <a:hueOff val="0"/>
                <a:satOff val="0"/>
                <a:lumOff val="0"/>
                <a:alphaOff val="0"/>
              </a:prstClr>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solidFill>
              <a:prstClr val="black">
                <a:hueOff val="0"/>
                <a:satOff val="0"/>
                <a:lumOff val="0"/>
                <a:alphaOff val="0"/>
              </a:prstClr>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ü"/>
          </a:pPr>
          <a:r>
            <a:rPr lang="it-IT" sz="1400" b="0" u="none" kern="1200" dirty="0">
              <a:solidFill>
                <a:prstClr val="black">
                  <a:hueOff val="0"/>
                  <a:satOff val="0"/>
                  <a:lumOff val="0"/>
                  <a:alphaOff val="0"/>
                </a:prstClr>
              </a:solidFill>
              <a:latin typeface="Calibri" panose="020F0502020204030204"/>
              <a:ea typeface="+mn-ea"/>
              <a:cs typeface="+mn-cs"/>
            </a:rPr>
            <a:t> Durata massima del finanziamento = </a:t>
          </a:r>
          <a:r>
            <a:rPr lang="it-IT" sz="1400" b="1" u="sng" kern="1200" dirty="0">
              <a:solidFill>
                <a:prstClr val="black">
                  <a:hueOff val="0"/>
                  <a:satOff val="0"/>
                  <a:lumOff val="0"/>
                  <a:alphaOff val="0"/>
                </a:prstClr>
              </a:solidFill>
              <a:latin typeface="Calibri" panose="020F0502020204030204"/>
              <a:ea typeface="+mn-ea"/>
              <a:cs typeface="+mn-cs"/>
            </a:rPr>
            <a:t>5 anni</a:t>
          </a:r>
          <a:endParaRPr lang="it-IT" sz="1400" b="0" u="none" kern="1200" dirty="0">
            <a:solidFill>
              <a:prstClr val="black">
                <a:hueOff val="0"/>
                <a:satOff val="0"/>
                <a:lumOff val="0"/>
                <a:alphaOff val="0"/>
              </a:prstClr>
            </a:solidFill>
            <a:latin typeface="Calibri" panose="020F0502020204030204"/>
            <a:ea typeface="+mn-ea"/>
            <a:cs typeface="+mn-cs"/>
          </a:endParaRPr>
        </a:p>
      </dsp:txBody>
      <dsp:txXfrm>
        <a:off x="3150813" y="948277"/>
        <a:ext cx="1745852" cy="3178951"/>
      </dsp:txXfrm>
    </dsp:sp>
    <dsp:sp modelId="{2DBE32E7-FD37-43D7-A0F4-5064E865D9C6}">
      <dsp:nvSpPr>
        <dsp:cNvPr id="0" name=""/>
        <dsp:cNvSpPr/>
      </dsp:nvSpPr>
      <dsp:spPr>
        <a:xfrm rot="5294">
          <a:off x="4806609" y="169854"/>
          <a:ext cx="588000" cy="426375"/>
        </a:xfrm>
        <a:prstGeom prst="rightArrow">
          <a:avLst>
            <a:gd name="adj1" fmla="val 60000"/>
            <a:gd name="adj2" fmla="val 50000"/>
          </a:avLst>
        </a:prstGeom>
        <a:solidFill>
          <a:prstClr val="white"/>
        </a:solidFill>
        <a:ln>
          <a:solidFill>
            <a:prstClr val="black">
              <a:lumMod val="50000"/>
              <a:lumOff val="50000"/>
            </a:prstClr>
          </a:solid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prstClr val="white"/>
            </a:solidFill>
            <a:latin typeface="Calibri" panose="020F0502020204030204"/>
            <a:ea typeface="+mn-ea"/>
            <a:cs typeface="+mn-cs"/>
          </a:endParaRPr>
        </a:p>
      </dsp:txBody>
      <dsp:txXfrm>
        <a:off x="4806609" y="255031"/>
        <a:ext cx="460088" cy="255825"/>
      </dsp:txXfrm>
    </dsp:sp>
    <dsp:sp modelId="{31BC3753-B24B-478B-A35F-4EAE7596D2FC}">
      <dsp:nvSpPr>
        <dsp:cNvPr id="0" name=""/>
        <dsp:cNvSpPr/>
      </dsp:nvSpPr>
      <dsp:spPr>
        <a:xfrm>
          <a:off x="5638684" y="42679"/>
          <a:ext cx="1712548" cy="2721599"/>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ctr" anchorCtr="0">
          <a:noAutofit/>
        </a:bodyPr>
        <a:lstStyle/>
        <a:p>
          <a:pPr marL="0" lvl="0" indent="0" algn="l" defTabSz="711200">
            <a:lnSpc>
              <a:spcPct val="90000"/>
            </a:lnSpc>
            <a:spcBef>
              <a:spcPct val="0"/>
            </a:spcBef>
            <a:spcAft>
              <a:spcPct val="35000"/>
            </a:spcAft>
            <a:buNone/>
          </a:pPr>
          <a:r>
            <a:rPr lang="it-IT" sz="1600" b="1" kern="1200" dirty="0">
              <a:solidFill>
                <a:schemeClr val="tx1"/>
              </a:solidFill>
              <a:latin typeface="+mn-lt"/>
            </a:rPr>
            <a:t>Prestiti per Notai con età inferiore a 67 anni</a:t>
          </a:r>
        </a:p>
      </dsp:txBody>
      <dsp:txXfrm>
        <a:off x="5638684" y="42679"/>
        <a:ext cx="1712548" cy="685019"/>
      </dsp:txXfrm>
    </dsp:sp>
    <dsp:sp modelId="{F8C5854F-9FEA-4255-8A9B-652CCAD5D547}">
      <dsp:nvSpPr>
        <dsp:cNvPr id="0" name=""/>
        <dsp:cNvSpPr/>
      </dsp:nvSpPr>
      <dsp:spPr>
        <a:xfrm>
          <a:off x="5927221" y="905909"/>
          <a:ext cx="1869846" cy="327020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Font typeface="Courier New" panose="02070309020205020404" pitchFamily="49" charset="0"/>
            <a:buNone/>
          </a:pPr>
          <a:endParaRPr lang="it-IT" sz="1400" kern="1200" dirty="0">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ü"/>
          </a:pPr>
          <a:r>
            <a:rPr lang="it-IT" sz="1400" b="0" u="none" kern="1200" dirty="0">
              <a:solidFill>
                <a:prstClr val="black">
                  <a:hueOff val="0"/>
                  <a:satOff val="0"/>
                  <a:lumOff val="0"/>
                  <a:alphaOff val="0"/>
                </a:prstClr>
              </a:solidFill>
              <a:latin typeface="Calibri" panose="020F0502020204030204"/>
              <a:ea typeface="+mn-ea"/>
              <a:cs typeface="+mn-cs"/>
            </a:rPr>
            <a:t> Importo massimo finanziabile =</a:t>
          </a:r>
        </a:p>
        <a:p>
          <a:pPr marL="114300" lvl="1" indent="-114300" algn="l" defTabSz="622300">
            <a:lnSpc>
              <a:spcPct val="90000"/>
            </a:lnSpc>
            <a:spcBef>
              <a:spcPct val="0"/>
            </a:spcBef>
            <a:spcAft>
              <a:spcPct val="15000"/>
            </a:spcAft>
            <a:buFont typeface="Wingdings" panose="05000000000000000000" pitchFamily="2" charset="2"/>
            <a:buNone/>
          </a:pPr>
          <a:r>
            <a:rPr lang="it-IT" sz="1400" b="0" u="none" kern="1200" dirty="0">
              <a:solidFill>
                <a:prstClr val="black">
                  <a:hueOff val="0"/>
                  <a:satOff val="0"/>
                  <a:lumOff val="0"/>
                  <a:alphaOff val="0"/>
                </a:prstClr>
              </a:solidFill>
              <a:latin typeface="Calibri" panose="020F0502020204030204"/>
              <a:ea typeface="+mn-ea"/>
              <a:cs typeface="+mn-cs"/>
            </a:rPr>
            <a:t>	</a:t>
          </a:r>
          <a:r>
            <a:rPr lang="it-IT" sz="1400" b="1" u="sng" kern="1200" dirty="0">
              <a:solidFill>
                <a:prstClr val="black">
                  <a:hueOff val="0"/>
                  <a:satOff val="0"/>
                  <a:lumOff val="0"/>
                  <a:alphaOff val="0"/>
                </a:prstClr>
              </a:solidFill>
              <a:latin typeface="Calibri" panose="020F0502020204030204"/>
              <a:ea typeface="+mn-ea"/>
              <a:cs typeface="+mn-cs"/>
            </a:rPr>
            <a:t>€ 75.000,00</a:t>
          </a:r>
        </a:p>
        <a:p>
          <a:pPr marL="114300" lvl="1" indent="-114300" algn="l" defTabSz="622300">
            <a:lnSpc>
              <a:spcPct val="90000"/>
            </a:lnSpc>
            <a:spcBef>
              <a:spcPct val="0"/>
            </a:spcBef>
            <a:spcAft>
              <a:spcPct val="15000"/>
            </a:spcAft>
            <a:buFont typeface="Wingdings" panose="05000000000000000000" pitchFamily="2" charset="2"/>
            <a:buNone/>
          </a:pPr>
          <a:endParaRPr lang="it-IT" sz="1400" b="1" u="sng" kern="1200" dirty="0">
            <a:solidFill>
              <a:prstClr val="black">
                <a:hueOff val="0"/>
                <a:satOff val="0"/>
                <a:lumOff val="0"/>
                <a:alphaOff val="0"/>
              </a:prstClr>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None/>
          </a:pPr>
          <a:endParaRPr lang="it-IT" sz="1400" b="0" u="none" kern="1200" dirty="0">
            <a:solidFill>
              <a:prstClr val="black">
                <a:hueOff val="0"/>
                <a:satOff val="0"/>
                <a:lumOff val="0"/>
                <a:alphaOff val="0"/>
              </a:prstClr>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ü"/>
          </a:pPr>
          <a:r>
            <a:rPr lang="it-IT" sz="1400" b="0" u="none" kern="1200" dirty="0">
              <a:solidFill>
                <a:prstClr val="black">
                  <a:hueOff val="0"/>
                  <a:satOff val="0"/>
                  <a:lumOff val="0"/>
                  <a:alphaOff val="0"/>
                </a:prstClr>
              </a:solidFill>
              <a:latin typeface="Calibri" panose="020F0502020204030204"/>
              <a:ea typeface="+mn-ea"/>
              <a:cs typeface="+mn-cs"/>
            </a:rPr>
            <a:t> Durata massima del finanziamento = </a:t>
          </a:r>
          <a:r>
            <a:rPr lang="it-IT" sz="1400" b="1" u="sng" kern="1200" dirty="0">
              <a:solidFill>
                <a:schemeClr val="tx1"/>
              </a:solidFill>
              <a:latin typeface="Calibri" panose="020F0502020204030204"/>
              <a:ea typeface="+mn-ea"/>
              <a:cs typeface="+mn-cs"/>
            </a:rPr>
            <a:t>5 anni</a:t>
          </a:r>
        </a:p>
      </dsp:txBody>
      <dsp:txXfrm>
        <a:off x="5981987" y="960675"/>
        <a:ext cx="1760314" cy="3160669"/>
      </dsp:txXfrm>
    </dsp:sp>
    <dsp:sp modelId="{3DBA80DD-A753-4B64-977F-2DCA797DCD9F}">
      <dsp:nvSpPr>
        <dsp:cNvPr id="0" name=""/>
        <dsp:cNvSpPr/>
      </dsp:nvSpPr>
      <dsp:spPr>
        <a:xfrm rot="21588174">
          <a:off x="7630509" y="167076"/>
          <a:ext cx="592073" cy="426375"/>
        </a:xfrm>
        <a:prstGeom prst="rightArrow">
          <a:avLst>
            <a:gd name="adj1" fmla="val 60000"/>
            <a:gd name="adj2" fmla="val 50000"/>
          </a:avLst>
        </a:prstGeom>
        <a:solidFill>
          <a:prstClr val="white"/>
        </a:solidFill>
        <a:ln>
          <a:solidFill>
            <a:prstClr val="black">
              <a:lumMod val="50000"/>
              <a:lumOff val="50000"/>
            </a:prstClr>
          </a:solid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prstClr val="white"/>
            </a:solidFill>
            <a:latin typeface="Calibri" panose="020F0502020204030204"/>
            <a:ea typeface="+mn-ea"/>
            <a:cs typeface="+mn-cs"/>
          </a:endParaRPr>
        </a:p>
      </dsp:txBody>
      <dsp:txXfrm>
        <a:off x="7630509" y="252571"/>
        <a:ext cx="464161" cy="255825"/>
      </dsp:txXfrm>
    </dsp:sp>
    <dsp:sp modelId="{00C432B0-A5EF-4621-B6C2-93B77E0D4D61}">
      <dsp:nvSpPr>
        <dsp:cNvPr id="0" name=""/>
        <dsp:cNvSpPr/>
      </dsp:nvSpPr>
      <dsp:spPr>
        <a:xfrm>
          <a:off x="8468346" y="32945"/>
          <a:ext cx="1712548" cy="2721599"/>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Font typeface="Courier New" panose="02070309020205020404" pitchFamily="49" charset="0"/>
            <a:buNone/>
          </a:pPr>
          <a:r>
            <a:rPr lang="it-IT" sz="1600" b="1" kern="1200" dirty="0">
              <a:solidFill>
                <a:schemeClr val="tx1"/>
              </a:solidFill>
              <a:latin typeface="Calibri" panose="020F0502020204030204"/>
              <a:ea typeface="+mn-ea"/>
              <a:cs typeface="+mn-cs"/>
            </a:rPr>
            <a:t>Mutui</a:t>
          </a:r>
        </a:p>
        <a:p>
          <a:pPr marL="0" lvl="0" indent="0" algn="l" defTabSz="711200">
            <a:lnSpc>
              <a:spcPct val="90000"/>
            </a:lnSpc>
            <a:spcBef>
              <a:spcPct val="0"/>
            </a:spcBef>
            <a:spcAft>
              <a:spcPct val="35000"/>
            </a:spcAft>
            <a:buFont typeface="Courier New" panose="02070309020205020404" pitchFamily="49" charset="0"/>
            <a:buNone/>
          </a:pPr>
          <a:endParaRPr lang="it-IT" sz="1600" b="1" kern="1200" dirty="0">
            <a:latin typeface="Calibri" panose="020F0502020204030204"/>
            <a:ea typeface="+mn-ea"/>
            <a:cs typeface="+mn-cs"/>
          </a:endParaRPr>
        </a:p>
      </dsp:txBody>
      <dsp:txXfrm>
        <a:off x="8468346" y="32945"/>
        <a:ext cx="1712548" cy="685019"/>
      </dsp:txXfrm>
    </dsp:sp>
    <dsp:sp modelId="{8D7844E3-F0CF-42E4-A425-E25CB05360E2}">
      <dsp:nvSpPr>
        <dsp:cNvPr id="0" name=""/>
        <dsp:cNvSpPr/>
      </dsp:nvSpPr>
      <dsp:spPr>
        <a:xfrm>
          <a:off x="8819109" y="877794"/>
          <a:ext cx="1712548" cy="330913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0" algn="l" defTabSz="577850">
            <a:lnSpc>
              <a:spcPct val="90000"/>
            </a:lnSpc>
            <a:spcBef>
              <a:spcPct val="0"/>
            </a:spcBef>
            <a:spcAft>
              <a:spcPct val="15000"/>
            </a:spcAft>
            <a:buFont typeface="Courier New" panose="02070309020205020404" pitchFamily="49" charset="0"/>
            <a:buNone/>
          </a:pPr>
          <a:endParaRPr lang="it-IT" sz="1300" kern="1200"/>
        </a:p>
        <a:p>
          <a:pPr marL="114300" lvl="1" indent="-114300" algn="l" defTabSz="622300">
            <a:lnSpc>
              <a:spcPct val="90000"/>
            </a:lnSpc>
            <a:spcBef>
              <a:spcPct val="0"/>
            </a:spcBef>
            <a:spcAft>
              <a:spcPct val="15000"/>
            </a:spcAft>
            <a:buFont typeface="Wingdings" panose="05000000000000000000" pitchFamily="2" charset="2"/>
            <a:buChar char="ü"/>
          </a:pPr>
          <a:r>
            <a:rPr lang="it-IT" sz="1300" b="0" u="none" kern="1200" dirty="0">
              <a:solidFill>
                <a:prstClr val="black">
                  <a:hueOff val="0"/>
                  <a:satOff val="0"/>
                  <a:lumOff val="0"/>
                  <a:alphaOff val="0"/>
                </a:prstClr>
              </a:solidFill>
              <a:latin typeface="Calibri" panose="020F0502020204030204"/>
              <a:ea typeface="+mn-ea"/>
              <a:cs typeface="+mn-cs"/>
            </a:rPr>
            <a:t> </a:t>
          </a:r>
          <a:r>
            <a:rPr lang="it-IT" sz="1400" b="0" u="none" kern="1200" dirty="0">
              <a:solidFill>
                <a:prstClr val="black">
                  <a:hueOff val="0"/>
                  <a:satOff val="0"/>
                  <a:lumOff val="0"/>
                  <a:alphaOff val="0"/>
                </a:prstClr>
              </a:solidFill>
              <a:latin typeface="Calibri" panose="020F0502020204030204"/>
              <a:ea typeface="+mn-ea"/>
              <a:cs typeface="+mn-cs"/>
            </a:rPr>
            <a:t>Tasso:</a:t>
          </a:r>
        </a:p>
        <a:p>
          <a:pPr marL="114300" lvl="1" indent="-114300" algn="l" defTabSz="622300">
            <a:lnSpc>
              <a:spcPct val="90000"/>
            </a:lnSpc>
            <a:spcBef>
              <a:spcPct val="0"/>
            </a:spcBef>
            <a:spcAft>
              <a:spcPct val="15000"/>
            </a:spcAft>
            <a:buFont typeface="Wingdings" panose="05000000000000000000" pitchFamily="2" charset="2"/>
            <a:buNone/>
          </a:pPr>
          <a:r>
            <a:rPr lang="it-IT" sz="1400" b="0" u="none" kern="1200" dirty="0">
              <a:solidFill>
                <a:prstClr val="black">
                  <a:hueOff val="0"/>
                  <a:satOff val="0"/>
                  <a:lumOff val="0"/>
                  <a:alphaOff val="0"/>
                </a:prstClr>
              </a:solidFill>
              <a:latin typeface="Calibri" panose="020F0502020204030204"/>
              <a:ea typeface="+mn-ea"/>
              <a:cs typeface="+mn-cs"/>
            </a:rPr>
            <a:t>     </a:t>
          </a:r>
          <a:r>
            <a:rPr lang="it-IT" sz="1400" b="1" u="sng" kern="1200" dirty="0">
              <a:solidFill>
                <a:prstClr val="black">
                  <a:hueOff val="0"/>
                  <a:satOff val="0"/>
                  <a:lumOff val="0"/>
                  <a:alphaOff val="0"/>
                </a:prstClr>
              </a:solidFill>
              <a:latin typeface="Calibri" panose="020F0502020204030204"/>
              <a:ea typeface="+mn-ea"/>
              <a:cs typeface="+mn-cs"/>
            </a:rPr>
            <a:t>fisso o variabile</a:t>
          </a:r>
        </a:p>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solidFill>
              <a:prstClr val="black">
                <a:hueOff val="0"/>
                <a:satOff val="0"/>
                <a:lumOff val="0"/>
                <a:alphaOff val="0"/>
              </a:prstClr>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solidFill>
              <a:prstClr val="black">
                <a:hueOff val="0"/>
                <a:satOff val="0"/>
                <a:lumOff val="0"/>
                <a:alphaOff val="0"/>
              </a:prstClr>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ü"/>
          </a:pPr>
          <a:r>
            <a:rPr lang="it-IT" sz="1400" b="0" u="none" kern="1200" dirty="0">
              <a:solidFill>
                <a:prstClr val="black">
                  <a:hueOff val="0"/>
                  <a:satOff val="0"/>
                  <a:lumOff val="0"/>
                  <a:alphaOff val="0"/>
                </a:prstClr>
              </a:solidFill>
              <a:latin typeface="Calibri" panose="020F0502020204030204"/>
              <a:ea typeface="+mn-ea"/>
              <a:cs typeface="+mn-cs"/>
            </a:rPr>
            <a:t> Durata (in anni): </a:t>
          </a:r>
          <a:r>
            <a:rPr lang="it-IT" sz="1400" b="1" u="sng" kern="1200" dirty="0">
              <a:solidFill>
                <a:prstClr val="black">
                  <a:hueOff val="0"/>
                  <a:satOff val="0"/>
                  <a:lumOff val="0"/>
                  <a:alphaOff val="0"/>
                </a:prstClr>
              </a:solidFill>
              <a:latin typeface="Calibri" panose="020F0502020204030204"/>
              <a:ea typeface="+mn-ea"/>
              <a:cs typeface="+mn-cs"/>
            </a:rPr>
            <a:t>5, 10, 15 e 20</a:t>
          </a:r>
        </a:p>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solidFill>
              <a:prstClr val="black">
                <a:hueOff val="0"/>
                <a:satOff val="0"/>
                <a:lumOff val="0"/>
                <a:alphaOff val="0"/>
              </a:prstClr>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ü"/>
          </a:pPr>
          <a:endParaRPr lang="it-IT" sz="1400" b="0" u="none" kern="1200" dirty="0">
            <a:solidFill>
              <a:prstClr val="black">
                <a:hueOff val="0"/>
                <a:satOff val="0"/>
                <a:lumOff val="0"/>
                <a:alphaOff val="0"/>
              </a:prstClr>
            </a:solidFill>
            <a:latin typeface="Calibri" panose="020F0502020204030204"/>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ü"/>
          </a:pPr>
          <a:r>
            <a:rPr lang="it-IT" sz="1400" b="0" u="none" kern="1200" dirty="0">
              <a:solidFill>
                <a:prstClr val="black">
                  <a:hueOff val="0"/>
                  <a:satOff val="0"/>
                  <a:lumOff val="0"/>
                  <a:alphaOff val="0"/>
                </a:prstClr>
              </a:solidFill>
              <a:latin typeface="Calibri" panose="020F0502020204030204"/>
              <a:ea typeface="+mn-ea"/>
              <a:cs typeface="+mn-cs"/>
            </a:rPr>
            <a:t> Rapporto </a:t>
          </a:r>
          <a:r>
            <a:rPr lang="it-IT" sz="1400" b="0" u="none" kern="1200" dirty="0" err="1">
              <a:solidFill>
                <a:prstClr val="black">
                  <a:hueOff val="0"/>
                  <a:satOff val="0"/>
                  <a:lumOff val="0"/>
                  <a:alphaOff val="0"/>
                </a:prstClr>
              </a:solidFill>
              <a:latin typeface="Calibri" panose="020F0502020204030204"/>
              <a:ea typeface="+mn-ea"/>
              <a:cs typeface="+mn-cs"/>
            </a:rPr>
            <a:t>Loan</a:t>
          </a:r>
          <a:r>
            <a:rPr lang="it-IT" sz="1400" b="0" u="none" kern="1200" dirty="0">
              <a:solidFill>
                <a:prstClr val="black">
                  <a:hueOff val="0"/>
                  <a:satOff val="0"/>
                  <a:lumOff val="0"/>
                  <a:alphaOff val="0"/>
                </a:prstClr>
              </a:solidFill>
              <a:latin typeface="Calibri" panose="020F0502020204030204"/>
              <a:ea typeface="+mn-ea"/>
              <a:cs typeface="+mn-cs"/>
            </a:rPr>
            <a:t> to Value:</a:t>
          </a:r>
        </a:p>
        <a:p>
          <a:pPr marL="114300" lvl="1" indent="-114300" algn="l" defTabSz="622300">
            <a:lnSpc>
              <a:spcPct val="90000"/>
            </a:lnSpc>
            <a:spcBef>
              <a:spcPct val="0"/>
            </a:spcBef>
            <a:spcAft>
              <a:spcPct val="15000"/>
            </a:spcAft>
            <a:buFont typeface="Wingdings" panose="05000000000000000000" pitchFamily="2" charset="2"/>
            <a:buNone/>
          </a:pPr>
          <a:r>
            <a:rPr lang="it-IT" sz="1400" b="0" u="none" kern="1200" dirty="0">
              <a:solidFill>
                <a:prstClr val="black">
                  <a:hueOff val="0"/>
                  <a:satOff val="0"/>
                  <a:lumOff val="0"/>
                  <a:alphaOff val="0"/>
                </a:prstClr>
              </a:solidFill>
              <a:latin typeface="Calibri" panose="020F0502020204030204"/>
              <a:ea typeface="+mn-ea"/>
              <a:cs typeface="+mn-cs"/>
            </a:rPr>
            <a:t>    </a:t>
          </a:r>
          <a:r>
            <a:rPr lang="it-IT" sz="1400" b="1" u="none" kern="1200" dirty="0">
              <a:solidFill>
                <a:prstClr val="black">
                  <a:hueOff val="0"/>
                  <a:satOff val="0"/>
                  <a:lumOff val="0"/>
                  <a:alphaOff val="0"/>
                </a:prstClr>
              </a:solidFill>
              <a:latin typeface="Calibri" panose="020F0502020204030204"/>
              <a:ea typeface="+mn-ea"/>
              <a:cs typeface="+mn-cs"/>
            </a:rPr>
            <a:t>&lt; 50%; 50%-75%</a:t>
          </a:r>
        </a:p>
      </dsp:txBody>
      <dsp:txXfrm>
        <a:off x="8869268" y="927953"/>
        <a:ext cx="1612230" cy="320882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2945660" cy="495348"/>
          </a:xfrm>
          <a:prstGeom prst="rect">
            <a:avLst/>
          </a:prstGeom>
        </p:spPr>
        <p:txBody>
          <a:bodyPr vert="horz" lIns="91814" tIns="45906" rIns="91814" bIns="45906" rtlCol="0"/>
          <a:lstStyle>
            <a:lvl1pPr algn="l">
              <a:defRPr sz="1200"/>
            </a:lvl1pPr>
          </a:lstStyle>
          <a:p>
            <a:endParaRPr lang="it-IT"/>
          </a:p>
        </p:txBody>
      </p:sp>
      <p:sp>
        <p:nvSpPr>
          <p:cNvPr id="3" name="Segnaposto data 2"/>
          <p:cNvSpPr>
            <a:spLocks noGrp="1"/>
          </p:cNvSpPr>
          <p:nvPr>
            <p:ph type="dt" idx="1"/>
          </p:nvPr>
        </p:nvSpPr>
        <p:spPr>
          <a:xfrm>
            <a:off x="3850444" y="0"/>
            <a:ext cx="2945660" cy="495348"/>
          </a:xfrm>
          <a:prstGeom prst="rect">
            <a:avLst/>
          </a:prstGeom>
        </p:spPr>
        <p:txBody>
          <a:bodyPr vert="horz" lIns="91814" tIns="45906" rIns="91814" bIns="45906" rtlCol="0"/>
          <a:lstStyle>
            <a:lvl1pPr algn="r">
              <a:defRPr sz="1200"/>
            </a:lvl1pPr>
          </a:lstStyle>
          <a:p>
            <a:fld id="{64A294F3-EF78-463F-914F-951283EA7E5F}" type="datetimeFigureOut">
              <a:rPr lang="it-IT" smtClean="0"/>
              <a:t>19/10/2024</a:t>
            </a:fld>
            <a:endParaRPr lang="it-IT"/>
          </a:p>
        </p:txBody>
      </p:sp>
      <p:sp>
        <p:nvSpPr>
          <p:cNvPr id="4" name="Segnaposto immagin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814" tIns="45906" rIns="91814" bIns="45906" rtlCol="0" anchor="ctr"/>
          <a:lstStyle/>
          <a:p>
            <a:endParaRPr lang="it-IT"/>
          </a:p>
        </p:txBody>
      </p:sp>
      <p:sp>
        <p:nvSpPr>
          <p:cNvPr id="5" name="Segnaposto note 4"/>
          <p:cNvSpPr>
            <a:spLocks noGrp="1"/>
          </p:cNvSpPr>
          <p:nvPr>
            <p:ph type="body" sz="quarter" idx="3"/>
          </p:nvPr>
        </p:nvSpPr>
        <p:spPr>
          <a:xfrm>
            <a:off x="679768" y="4751223"/>
            <a:ext cx="5438140" cy="3887361"/>
          </a:xfrm>
          <a:prstGeom prst="rect">
            <a:avLst/>
          </a:prstGeom>
        </p:spPr>
        <p:txBody>
          <a:bodyPr vert="horz" lIns="91814" tIns="45906" rIns="91814" bIns="45906"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2" y="9377319"/>
            <a:ext cx="2945660" cy="495347"/>
          </a:xfrm>
          <a:prstGeom prst="rect">
            <a:avLst/>
          </a:prstGeom>
        </p:spPr>
        <p:txBody>
          <a:bodyPr vert="horz" lIns="91814" tIns="45906" rIns="91814" bIns="45906"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377319"/>
            <a:ext cx="2945660" cy="495347"/>
          </a:xfrm>
          <a:prstGeom prst="rect">
            <a:avLst/>
          </a:prstGeom>
        </p:spPr>
        <p:txBody>
          <a:bodyPr vert="horz" lIns="91814" tIns="45906" rIns="91814" bIns="45906" rtlCol="0" anchor="b"/>
          <a:lstStyle>
            <a:lvl1pPr algn="r">
              <a:defRPr sz="1200"/>
            </a:lvl1pPr>
          </a:lstStyle>
          <a:p>
            <a:fld id="{4FE1CC57-5AC1-4FDE-8CAB-DFF94C0D18C5}" type="slidenum">
              <a:rPr lang="it-IT" smtClean="0"/>
              <a:t>‹N›</a:t>
            </a:fld>
            <a:endParaRPr lang="it-IT"/>
          </a:p>
        </p:txBody>
      </p:sp>
    </p:spTree>
    <p:extLst>
      <p:ext uri="{BB962C8B-B14F-4D97-AF65-F5344CB8AC3E}">
        <p14:creationId xmlns:p14="http://schemas.microsoft.com/office/powerpoint/2010/main" val="7193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9DBBE0-6027-49D1-AAB2-C9B216EE538B}" type="slidenum">
              <a:rPr lang="it-IT" smtClean="0"/>
              <a:pPr/>
              <a:t>1</a:t>
            </a:fld>
            <a:endParaRPr lang="it-IT"/>
          </a:p>
        </p:txBody>
      </p:sp>
    </p:spTree>
    <p:extLst>
      <p:ext uri="{BB962C8B-B14F-4D97-AF65-F5344CB8AC3E}">
        <p14:creationId xmlns:p14="http://schemas.microsoft.com/office/powerpoint/2010/main" val="1047712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9DBBE0-6027-49D1-AAB2-C9B216EE538B}" type="slidenum">
              <a:rPr lang="it-IT" smtClean="0"/>
              <a:pPr/>
              <a:t>10</a:t>
            </a:fld>
            <a:endParaRPr lang="it-IT"/>
          </a:p>
        </p:txBody>
      </p:sp>
    </p:spTree>
    <p:extLst>
      <p:ext uri="{BB962C8B-B14F-4D97-AF65-F5344CB8AC3E}">
        <p14:creationId xmlns:p14="http://schemas.microsoft.com/office/powerpoint/2010/main" val="278797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9DBBE0-6027-49D1-AAB2-C9B216EE538B}" type="slidenum">
              <a:rPr lang="it-IT" smtClean="0"/>
              <a:pPr/>
              <a:t>11</a:t>
            </a:fld>
            <a:endParaRPr lang="it-IT"/>
          </a:p>
        </p:txBody>
      </p:sp>
    </p:spTree>
    <p:extLst>
      <p:ext uri="{BB962C8B-B14F-4D97-AF65-F5344CB8AC3E}">
        <p14:creationId xmlns:p14="http://schemas.microsoft.com/office/powerpoint/2010/main" val="151181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9DBBE0-6027-49D1-AAB2-C9B216EE538B}" type="slidenum">
              <a:rPr lang="it-IT" smtClean="0"/>
              <a:pPr/>
              <a:t>14</a:t>
            </a:fld>
            <a:endParaRPr lang="it-IT"/>
          </a:p>
        </p:txBody>
      </p:sp>
    </p:spTree>
    <p:extLst>
      <p:ext uri="{BB962C8B-B14F-4D97-AF65-F5344CB8AC3E}">
        <p14:creationId xmlns:p14="http://schemas.microsoft.com/office/powerpoint/2010/main" val="245531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9DBBE0-6027-49D1-AAB2-C9B216EE538B}" type="slidenum">
              <a:rPr lang="it-IT" smtClean="0"/>
              <a:pPr/>
              <a:t>2</a:t>
            </a:fld>
            <a:endParaRPr lang="it-IT"/>
          </a:p>
        </p:txBody>
      </p:sp>
    </p:spTree>
    <p:extLst>
      <p:ext uri="{BB962C8B-B14F-4D97-AF65-F5344CB8AC3E}">
        <p14:creationId xmlns:p14="http://schemas.microsoft.com/office/powerpoint/2010/main" val="102950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9DBBE0-6027-49D1-AAB2-C9B216EE538B}" type="slidenum">
              <a:rPr lang="it-IT" smtClean="0"/>
              <a:pPr/>
              <a:t>3</a:t>
            </a:fld>
            <a:endParaRPr lang="it-IT"/>
          </a:p>
        </p:txBody>
      </p:sp>
    </p:spTree>
    <p:extLst>
      <p:ext uri="{BB962C8B-B14F-4D97-AF65-F5344CB8AC3E}">
        <p14:creationId xmlns:p14="http://schemas.microsoft.com/office/powerpoint/2010/main" val="221700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9DBBE0-6027-49D1-AAB2-C9B216EE538B}" type="slidenum">
              <a:rPr lang="it-IT" smtClean="0"/>
              <a:pPr/>
              <a:t>4</a:t>
            </a:fld>
            <a:endParaRPr lang="it-IT"/>
          </a:p>
        </p:txBody>
      </p:sp>
    </p:spTree>
    <p:extLst>
      <p:ext uri="{BB962C8B-B14F-4D97-AF65-F5344CB8AC3E}">
        <p14:creationId xmlns:p14="http://schemas.microsoft.com/office/powerpoint/2010/main" val="68418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9DBBE0-6027-49D1-AAB2-C9B216EE538B}" type="slidenum">
              <a:rPr lang="it-IT" smtClean="0"/>
              <a:pPr/>
              <a:t>5</a:t>
            </a:fld>
            <a:endParaRPr lang="it-IT"/>
          </a:p>
        </p:txBody>
      </p:sp>
    </p:spTree>
    <p:extLst>
      <p:ext uri="{BB962C8B-B14F-4D97-AF65-F5344CB8AC3E}">
        <p14:creationId xmlns:p14="http://schemas.microsoft.com/office/powerpoint/2010/main" val="147678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9DBBE0-6027-49D1-AAB2-C9B216EE538B}" type="slidenum">
              <a:rPr lang="it-IT" smtClean="0"/>
              <a:pPr/>
              <a:t>6</a:t>
            </a:fld>
            <a:endParaRPr lang="it-IT"/>
          </a:p>
        </p:txBody>
      </p:sp>
    </p:spTree>
    <p:extLst>
      <p:ext uri="{BB962C8B-B14F-4D97-AF65-F5344CB8AC3E}">
        <p14:creationId xmlns:p14="http://schemas.microsoft.com/office/powerpoint/2010/main" val="214791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9DBBE0-6027-49D1-AAB2-C9B216EE538B}" type="slidenum">
              <a:rPr lang="it-IT" smtClean="0"/>
              <a:pPr/>
              <a:t>7</a:t>
            </a:fld>
            <a:endParaRPr lang="it-IT"/>
          </a:p>
        </p:txBody>
      </p:sp>
    </p:spTree>
    <p:extLst>
      <p:ext uri="{BB962C8B-B14F-4D97-AF65-F5344CB8AC3E}">
        <p14:creationId xmlns:p14="http://schemas.microsoft.com/office/powerpoint/2010/main" val="271334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9DBBE0-6027-49D1-AAB2-C9B216EE538B}" type="slidenum">
              <a:rPr lang="it-IT" smtClean="0"/>
              <a:pPr/>
              <a:t>8</a:t>
            </a:fld>
            <a:endParaRPr lang="it-IT"/>
          </a:p>
        </p:txBody>
      </p:sp>
    </p:spTree>
    <p:extLst>
      <p:ext uri="{BB962C8B-B14F-4D97-AF65-F5344CB8AC3E}">
        <p14:creationId xmlns:p14="http://schemas.microsoft.com/office/powerpoint/2010/main" val="287016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9DBBE0-6027-49D1-AAB2-C9B216EE538B}" type="slidenum">
              <a:rPr lang="it-IT" smtClean="0"/>
              <a:pPr/>
              <a:t>9</a:t>
            </a:fld>
            <a:endParaRPr lang="it-IT"/>
          </a:p>
        </p:txBody>
      </p:sp>
    </p:spTree>
    <p:extLst>
      <p:ext uri="{BB962C8B-B14F-4D97-AF65-F5344CB8AC3E}">
        <p14:creationId xmlns:p14="http://schemas.microsoft.com/office/powerpoint/2010/main" val="94693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23AA64-D69A-ED84-C57C-6942A07CD7CF}"/>
              </a:ext>
            </a:extLst>
          </p:cNvPr>
          <p:cNvSpPr>
            <a:spLocks noGrp="1"/>
          </p:cNvSpPr>
          <p:nvPr>
            <p:ph type="ctrTitle"/>
          </p:nvPr>
        </p:nvSpPr>
        <p:spPr>
          <a:xfrm>
            <a:off x="1524000" y="1122363"/>
            <a:ext cx="9144000" cy="2387600"/>
          </a:xfrm>
        </p:spPr>
        <p:txBody>
          <a:bodyPr anchor="b">
            <a:noAutofit/>
          </a:bodyPr>
          <a:lstStyle>
            <a:lvl1pPr algn="ctr">
              <a:defRPr sz="9600"/>
            </a:lvl1pPr>
          </a:lstStyle>
          <a:p>
            <a:endParaRPr lang="it-IT" dirty="0"/>
          </a:p>
        </p:txBody>
      </p:sp>
      <p:sp>
        <p:nvSpPr>
          <p:cNvPr id="3" name="Sottotitolo 2">
            <a:extLst>
              <a:ext uri="{FF2B5EF4-FFF2-40B4-BE49-F238E27FC236}">
                <a16:creationId xmlns:a16="http://schemas.microsoft.com/office/drawing/2014/main" id="{BDEDE38E-4A96-BE4E-F331-6F1B94180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8D7B35C-3CF8-8166-A632-77D5AB0EC0A0}"/>
              </a:ext>
            </a:extLst>
          </p:cNvPr>
          <p:cNvSpPr>
            <a:spLocks noGrp="1"/>
          </p:cNvSpPr>
          <p:nvPr>
            <p:ph type="dt" sz="half" idx="10"/>
          </p:nvPr>
        </p:nvSpPr>
        <p:spPr/>
        <p:txBody>
          <a:bodyPr/>
          <a:lstStyle/>
          <a:p>
            <a:fld id="{626F912B-66D4-43C5-B454-8C6406589013}" type="datetimeFigureOut">
              <a:rPr lang="it-IT" smtClean="0"/>
              <a:t>19/10/2024</a:t>
            </a:fld>
            <a:endParaRPr lang="it-IT"/>
          </a:p>
        </p:txBody>
      </p:sp>
      <p:sp>
        <p:nvSpPr>
          <p:cNvPr id="5" name="Segnaposto piè di pagina 4">
            <a:extLst>
              <a:ext uri="{FF2B5EF4-FFF2-40B4-BE49-F238E27FC236}">
                <a16:creationId xmlns:a16="http://schemas.microsoft.com/office/drawing/2014/main" id="{83F6899F-64C5-1924-3AF0-590E7E48528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B3866B7-26A9-AD9B-5B36-403D34283896}"/>
              </a:ext>
            </a:extLst>
          </p:cNvPr>
          <p:cNvSpPr>
            <a:spLocks noGrp="1"/>
          </p:cNvSpPr>
          <p:nvPr>
            <p:ph type="sldNum" sz="quarter" idx="12"/>
          </p:nvPr>
        </p:nvSpPr>
        <p:spPr/>
        <p:txBody>
          <a:bodyPr/>
          <a:lstStyle/>
          <a:p>
            <a:fld id="{2B1FFAE6-44FC-42F0-9AEF-3CA3D63F2EBE}" type="slidenum">
              <a:rPr lang="it-IT" smtClean="0"/>
              <a:t>‹N›</a:t>
            </a:fld>
            <a:endParaRPr lang="it-IT"/>
          </a:p>
        </p:txBody>
      </p:sp>
    </p:spTree>
    <p:extLst>
      <p:ext uri="{BB962C8B-B14F-4D97-AF65-F5344CB8AC3E}">
        <p14:creationId xmlns:p14="http://schemas.microsoft.com/office/powerpoint/2010/main" val="22166537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EEE574-FCD4-9593-FAA3-6FDE93B56A0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0305EAB-688D-64D9-B665-87015C43A14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0A1109B-7627-FAC8-C7D4-9AE9F3720EFF}"/>
              </a:ext>
            </a:extLst>
          </p:cNvPr>
          <p:cNvSpPr>
            <a:spLocks noGrp="1"/>
          </p:cNvSpPr>
          <p:nvPr>
            <p:ph type="dt" sz="half" idx="10"/>
          </p:nvPr>
        </p:nvSpPr>
        <p:spPr/>
        <p:txBody>
          <a:bodyPr/>
          <a:lstStyle/>
          <a:p>
            <a:fld id="{626F912B-66D4-43C5-B454-8C6406589013}" type="datetimeFigureOut">
              <a:rPr lang="it-IT" smtClean="0"/>
              <a:t>19/10/2024</a:t>
            </a:fld>
            <a:endParaRPr lang="it-IT"/>
          </a:p>
        </p:txBody>
      </p:sp>
      <p:sp>
        <p:nvSpPr>
          <p:cNvPr id="5" name="Segnaposto piè di pagina 4">
            <a:extLst>
              <a:ext uri="{FF2B5EF4-FFF2-40B4-BE49-F238E27FC236}">
                <a16:creationId xmlns:a16="http://schemas.microsoft.com/office/drawing/2014/main" id="{DC0C43AE-46D9-4776-F885-C0A143FE5B6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E0C2EEF-4296-311E-2FD1-F5C2F06BE649}"/>
              </a:ext>
            </a:extLst>
          </p:cNvPr>
          <p:cNvSpPr>
            <a:spLocks noGrp="1"/>
          </p:cNvSpPr>
          <p:nvPr>
            <p:ph type="sldNum" sz="quarter" idx="12"/>
          </p:nvPr>
        </p:nvSpPr>
        <p:spPr/>
        <p:txBody>
          <a:bodyPr/>
          <a:lstStyle/>
          <a:p>
            <a:fld id="{2B1FFAE6-44FC-42F0-9AEF-3CA3D63F2EBE}" type="slidenum">
              <a:rPr lang="it-IT" smtClean="0"/>
              <a:t>‹N›</a:t>
            </a:fld>
            <a:endParaRPr lang="it-IT"/>
          </a:p>
        </p:txBody>
      </p:sp>
    </p:spTree>
    <p:extLst>
      <p:ext uri="{BB962C8B-B14F-4D97-AF65-F5344CB8AC3E}">
        <p14:creationId xmlns:p14="http://schemas.microsoft.com/office/powerpoint/2010/main" val="132480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6ACD149-26B5-6596-8B05-A9085EB5791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5B8BDD5-9501-6E2C-5EE1-0BC6C0CAFD5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267ECCB-B14D-3A56-81CD-5C182469F0CB}"/>
              </a:ext>
            </a:extLst>
          </p:cNvPr>
          <p:cNvSpPr>
            <a:spLocks noGrp="1"/>
          </p:cNvSpPr>
          <p:nvPr>
            <p:ph type="dt" sz="half" idx="10"/>
          </p:nvPr>
        </p:nvSpPr>
        <p:spPr/>
        <p:txBody>
          <a:bodyPr/>
          <a:lstStyle/>
          <a:p>
            <a:fld id="{626F912B-66D4-43C5-B454-8C6406589013}" type="datetimeFigureOut">
              <a:rPr lang="it-IT" smtClean="0"/>
              <a:t>19/10/2024</a:t>
            </a:fld>
            <a:endParaRPr lang="it-IT"/>
          </a:p>
        </p:txBody>
      </p:sp>
      <p:sp>
        <p:nvSpPr>
          <p:cNvPr id="5" name="Segnaposto piè di pagina 4">
            <a:extLst>
              <a:ext uri="{FF2B5EF4-FFF2-40B4-BE49-F238E27FC236}">
                <a16:creationId xmlns:a16="http://schemas.microsoft.com/office/drawing/2014/main" id="{3865B053-6A30-E3EA-8DF6-BB4A0287A5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E7C3C8C-BF2E-303A-A13B-F1EAFF651BDB}"/>
              </a:ext>
            </a:extLst>
          </p:cNvPr>
          <p:cNvSpPr>
            <a:spLocks noGrp="1"/>
          </p:cNvSpPr>
          <p:nvPr>
            <p:ph type="sldNum" sz="quarter" idx="12"/>
          </p:nvPr>
        </p:nvSpPr>
        <p:spPr/>
        <p:txBody>
          <a:bodyPr/>
          <a:lstStyle/>
          <a:p>
            <a:fld id="{2B1FFAE6-44FC-42F0-9AEF-3CA3D63F2EBE}" type="slidenum">
              <a:rPr lang="it-IT" smtClean="0"/>
              <a:t>‹N›</a:t>
            </a:fld>
            <a:endParaRPr lang="it-IT"/>
          </a:p>
        </p:txBody>
      </p:sp>
    </p:spTree>
    <p:extLst>
      <p:ext uri="{BB962C8B-B14F-4D97-AF65-F5344CB8AC3E}">
        <p14:creationId xmlns:p14="http://schemas.microsoft.com/office/powerpoint/2010/main" val="428854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A148C-47FC-0CC7-FD84-865D82623CA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B6A1774-B3E4-9806-F18A-C66CF6BEAA8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61C2DE2-98FB-1AEB-DFEC-C759FEACA710}"/>
              </a:ext>
            </a:extLst>
          </p:cNvPr>
          <p:cNvSpPr>
            <a:spLocks noGrp="1"/>
          </p:cNvSpPr>
          <p:nvPr>
            <p:ph type="dt" sz="half" idx="10"/>
          </p:nvPr>
        </p:nvSpPr>
        <p:spPr/>
        <p:txBody>
          <a:bodyPr/>
          <a:lstStyle/>
          <a:p>
            <a:fld id="{626F912B-66D4-43C5-B454-8C6406589013}" type="datetimeFigureOut">
              <a:rPr lang="it-IT" smtClean="0"/>
              <a:t>19/10/2024</a:t>
            </a:fld>
            <a:endParaRPr lang="it-IT"/>
          </a:p>
        </p:txBody>
      </p:sp>
      <p:sp>
        <p:nvSpPr>
          <p:cNvPr id="5" name="Segnaposto piè di pagina 4">
            <a:extLst>
              <a:ext uri="{FF2B5EF4-FFF2-40B4-BE49-F238E27FC236}">
                <a16:creationId xmlns:a16="http://schemas.microsoft.com/office/drawing/2014/main" id="{618576C0-F605-7E22-545E-0871FC8B8E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F863911-BA45-0087-21B9-E71CD0CC7701}"/>
              </a:ext>
            </a:extLst>
          </p:cNvPr>
          <p:cNvSpPr>
            <a:spLocks noGrp="1"/>
          </p:cNvSpPr>
          <p:nvPr>
            <p:ph type="sldNum" sz="quarter" idx="12"/>
          </p:nvPr>
        </p:nvSpPr>
        <p:spPr/>
        <p:txBody>
          <a:bodyPr/>
          <a:lstStyle/>
          <a:p>
            <a:fld id="{2B1FFAE6-44FC-42F0-9AEF-3CA3D63F2EBE}" type="slidenum">
              <a:rPr lang="it-IT" smtClean="0"/>
              <a:t>‹N›</a:t>
            </a:fld>
            <a:endParaRPr lang="it-IT"/>
          </a:p>
        </p:txBody>
      </p:sp>
    </p:spTree>
    <p:extLst>
      <p:ext uri="{BB962C8B-B14F-4D97-AF65-F5344CB8AC3E}">
        <p14:creationId xmlns:p14="http://schemas.microsoft.com/office/powerpoint/2010/main" val="301696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75A710-7D1C-B54C-D599-DDB134169AB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F6BE232-96F5-BEC9-660F-7C604581B5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12B8B51-7C91-29A3-5155-506F9728CC3E}"/>
              </a:ext>
            </a:extLst>
          </p:cNvPr>
          <p:cNvSpPr>
            <a:spLocks noGrp="1"/>
          </p:cNvSpPr>
          <p:nvPr>
            <p:ph type="dt" sz="half" idx="10"/>
          </p:nvPr>
        </p:nvSpPr>
        <p:spPr/>
        <p:txBody>
          <a:bodyPr/>
          <a:lstStyle/>
          <a:p>
            <a:fld id="{626F912B-66D4-43C5-B454-8C6406589013}" type="datetimeFigureOut">
              <a:rPr lang="it-IT" smtClean="0"/>
              <a:t>19/10/2024</a:t>
            </a:fld>
            <a:endParaRPr lang="it-IT"/>
          </a:p>
        </p:txBody>
      </p:sp>
      <p:sp>
        <p:nvSpPr>
          <p:cNvPr id="5" name="Segnaposto piè di pagina 4">
            <a:extLst>
              <a:ext uri="{FF2B5EF4-FFF2-40B4-BE49-F238E27FC236}">
                <a16:creationId xmlns:a16="http://schemas.microsoft.com/office/drawing/2014/main" id="{E2F009A3-E1B8-03A5-DB26-A929EEA5E90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7AE1500-DB38-CB9E-4148-63E054F4F183}"/>
              </a:ext>
            </a:extLst>
          </p:cNvPr>
          <p:cNvSpPr>
            <a:spLocks noGrp="1"/>
          </p:cNvSpPr>
          <p:nvPr>
            <p:ph type="sldNum" sz="quarter" idx="12"/>
          </p:nvPr>
        </p:nvSpPr>
        <p:spPr/>
        <p:txBody>
          <a:bodyPr/>
          <a:lstStyle/>
          <a:p>
            <a:fld id="{2B1FFAE6-44FC-42F0-9AEF-3CA3D63F2EBE}" type="slidenum">
              <a:rPr lang="it-IT" smtClean="0"/>
              <a:t>‹N›</a:t>
            </a:fld>
            <a:endParaRPr lang="it-IT"/>
          </a:p>
        </p:txBody>
      </p:sp>
    </p:spTree>
    <p:extLst>
      <p:ext uri="{BB962C8B-B14F-4D97-AF65-F5344CB8AC3E}">
        <p14:creationId xmlns:p14="http://schemas.microsoft.com/office/powerpoint/2010/main" val="397294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0A4D55-592D-7CB6-9110-A88D66FC824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383CF91-3501-80D1-69F6-F746BFA2A45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5F2C95F-0973-748C-6763-9C38751F372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39FF126-7C23-CDC2-E845-94421608905A}"/>
              </a:ext>
            </a:extLst>
          </p:cNvPr>
          <p:cNvSpPr>
            <a:spLocks noGrp="1"/>
          </p:cNvSpPr>
          <p:nvPr>
            <p:ph type="dt" sz="half" idx="10"/>
          </p:nvPr>
        </p:nvSpPr>
        <p:spPr/>
        <p:txBody>
          <a:bodyPr/>
          <a:lstStyle/>
          <a:p>
            <a:fld id="{626F912B-66D4-43C5-B454-8C6406589013}" type="datetimeFigureOut">
              <a:rPr lang="it-IT" smtClean="0"/>
              <a:t>19/10/2024</a:t>
            </a:fld>
            <a:endParaRPr lang="it-IT"/>
          </a:p>
        </p:txBody>
      </p:sp>
      <p:sp>
        <p:nvSpPr>
          <p:cNvPr id="6" name="Segnaposto piè di pagina 5">
            <a:extLst>
              <a:ext uri="{FF2B5EF4-FFF2-40B4-BE49-F238E27FC236}">
                <a16:creationId xmlns:a16="http://schemas.microsoft.com/office/drawing/2014/main" id="{F2DCB42F-BB6E-10F8-482D-77A428D3446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6B27F41-A845-DD8B-490D-AFEA9BFB5794}"/>
              </a:ext>
            </a:extLst>
          </p:cNvPr>
          <p:cNvSpPr>
            <a:spLocks noGrp="1"/>
          </p:cNvSpPr>
          <p:nvPr>
            <p:ph type="sldNum" sz="quarter" idx="12"/>
          </p:nvPr>
        </p:nvSpPr>
        <p:spPr/>
        <p:txBody>
          <a:bodyPr/>
          <a:lstStyle/>
          <a:p>
            <a:fld id="{2B1FFAE6-44FC-42F0-9AEF-3CA3D63F2EBE}" type="slidenum">
              <a:rPr lang="it-IT" smtClean="0"/>
              <a:t>‹N›</a:t>
            </a:fld>
            <a:endParaRPr lang="it-IT"/>
          </a:p>
        </p:txBody>
      </p:sp>
    </p:spTree>
    <p:extLst>
      <p:ext uri="{BB962C8B-B14F-4D97-AF65-F5344CB8AC3E}">
        <p14:creationId xmlns:p14="http://schemas.microsoft.com/office/powerpoint/2010/main" val="2926941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A9B0B5-C3E2-1433-BA87-DBC3000488B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4895B89-3805-1E8C-66B9-15DDEE9C23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83A2A03-7AD3-2EA9-C50E-CFE001FDFEA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C8B698-DF7D-589B-B4D1-BB8E4A146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128164D-7134-9EEB-DA29-D32B26FA5E7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E3E406D-B94B-2AB9-E8D7-309AE10D589D}"/>
              </a:ext>
            </a:extLst>
          </p:cNvPr>
          <p:cNvSpPr>
            <a:spLocks noGrp="1"/>
          </p:cNvSpPr>
          <p:nvPr>
            <p:ph type="dt" sz="half" idx="10"/>
          </p:nvPr>
        </p:nvSpPr>
        <p:spPr/>
        <p:txBody>
          <a:bodyPr/>
          <a:lstStyle/>
          <a:p>
            <a:fld id="{626F912B-66D4-43C5-B454-8C6406589013}" type="datetimeFigureOut">
              <a:rPr lang="it-IT" smtClean="0"/>
              <a:t>19/10/2024</a:t>
            </a:fld>
            <a:endParaRPr lang="it-IT"/>
          </a:p>
        </p:txBody>
      </p:sp>
      <p:sp>
        <p:nvSpPr>
          <p:cNvPr id="8" name="Segnaposto piè di pagina 7">
            <a:extLst>
              <a:ext uri="{FF2B5EF4-FFF2-40B4-BE49-F238E27FC236}">
                <a16:creationId xmlns:a16="http://schemas.microsoft.com/office/drawing/2014/main" id="{35EA177F-8A15-821E-C791-D07C72DAE93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470429D-916E-9A38-45BC-001E0BCC56B9}"/>
              </a:ext>
            </a:extLst>
          </p:cNvPr>
          <p:cNvSpPr>
            <a:spLocks noGrp="1"/>
          </p:cNvSpPr>
          <p:nvPr>
            <p:ph type="sldNum" sz="quarter" idx="12"/>
          </p:nvPr>
        </p:nvSpPr>
        <p:spPr/>
        <p:txBody>
          <a:bodyPr/>
          <a:lstStyle/>
          <a:p>
            <a:fld id="{2B1FFAE6-44FC-42F0-9AEF-3CA3D63F2EBE}" type="slidenum">
              <a:rPr lang="it-IT" smtClean="0"/>
              <a:t>‹N›</a:t>
            </a:fld>
            <a:endParaRPr lang="it-IT"/>
          </a:p>
        </p:txBody>
      </p:sp>
    </p:spTree>
    <p:extLst>
      <p:ext uri="{BB962C8B-B14F-4D97-AF65-F5344CB8AC3E}">
        <p14:creationId xmlns:p14="http://schemas.microsoft.com/office/powerpoint/2010/main" val="314214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815B82-F311-92C9-493D-F1FEB4E1C7C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3BE423F-95D6-57DF-7E1D-BF2C21983EF8}"/>
              </a:ext>
            </a:extLst>
          </p:cNvPr>
          <p:cNvSpPr>
            <a:spLocks noGrp="1"/>
          </p:cNvSpPr>
          <p:nvPr>
            <p:ph type="dt" sz="half" idx="10"/>
          </p:nvPr>
        </p:nvSpPr>
        <p:spPr/>
        <p:txBody>
          <a:bodyPr/>
          <a:lstStyle/>
          <a:p>
            <a:fld id="{626F912B-66D4-43C5-B454-8C6406589013}" type="datetimeFigureOut">
              <a:rPr lang="it-IT" smtClean="0"/>
              <a:t>19/10/2024</a:t>
            </a:fld>
            <a:endParaRPr lang="it-IT"/>
          </a:p>
        </p:txBody>
      </p:sp>
      <p:sp>
        <p:nvSpPr>
          <p:cNvPr id="4" name="Segnaposto piè di pagina 3">
            <a:extLst>
              <a:ext uri="{FF2B5EF4-FFF2-40B4-BE49-F238E27FC236}">
                <a16:creationId xmlns:a16="http://schemas.microsoft.com/office/drawing/2014/main" id="{A575E5AE-BC6F-686B-C328-C24AFDF5BBF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690C025-1B33-53D7-5A4F-DB88C9CA6385}"/>
              </a:ext>
            </a:extLst>
          </p:cNvPr>
          <p:cNvSpPr>
            <a:spLocks noGrp="1"/>
          </p:cNvSpPr>
          <p:nvPr>
            <p:ph type="sldNum" sz="quarter" idx="12"/>
          </p:nvPr>
        </p:nvSpPr>
        <p:spPr/>
        <p:txBody>
          <a:bodyPr/>
          <a:lstStyle/>
          <a:p>
            <a:fld id="{2B1FFAE6-44FC-42F0-9AEF-3CA3D63F2EBE}" type="slidenum">
              <a:rPr lang="it-IT" smtClean="0"/>
              <a:t>‹N›</a:t>
            </a:fld>
            <a:endParaRPr lang="it-IT"/>
          </a:p>
        </p:txBody>
      </p:sp>
    </p:spTree>
    <p:extLst>
      <p:ext uri="{BB962C8B-B14F-4D97-AF65-F5344CB8AC3E}">
        <p14:creationId xmlns:p14="http://schemas.microsoft.com/office/powerpoint/2010/main" val="183302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2E71DF7-2E9B-E171-FF9A-0B8299C5DD3A}"/>
              </a:ext>
            </a:extLst>
          </p:cNvPr>
          <p:cNvSpPr>
            <a:spLocks noGrp="1"/>
          </p:cNvSpPr>
          <p:nvPr>
            <p:ph type="dt" sz="half" idx="10"/>
          </p:nvPr>
        </p:nvSpPr>
        <p:spPr/>
        <p:txBody>
          <a:bodyPr/>
          <a:lstStyle/>
          <a:p>
            <a:fld id="{626F912B-66D4-43C5-B454-8C6406589013}" type="datetimeFigureOut">
              <a:rPr lang="it-IT" smtClean="0"/>
              <a:t>19/10/2024</a:t>
            </a:fld>
            <a:endParaRPr lang="it-IT"/>
          </a:p>
        </p:txBody>
      </p:sp>
      <p:sp>
        <p:nvSpPr>
          <p:cNvPr id="3" name="Segnaposto piè di pagina 2">
            <a:extLst>
              <a:ext uri="{FF2B5EF4-FFF2-40B4-BE49-F238E27FC236}">
                <a16:creationId xmlns:a16="http://schemas.microsoft.com/office/drawing/2014/main" id="{AC58B088-CF47-6A49-B3E8-41ED72A2C98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F50AA4C-A304-86F8-162F-F69D4EAA36E1}"/>
              </a:ext>
            </a:extLst>
          </p:cNvPr>
          <p:cNvSpPr>
            <a:spLocks noGrp="1"/>
          </p:cNvSpPr>
          <p:nvPr>
            <p:ph type="sldNum" sz="quarter" idx="12"/>
          </p:nvPr>
        </p:nvSpPr>
        <p:spPr/>
        <p:txBody>
          <a:bodyPr/>
          <a:lstStyle/>
          <a:p>
            <a:fld id="{2B1FFAE6-44FC-42F0-9AEF-3CA3D63F2EBE}" type="slidenum">
              <a:rPr lang="it-IT" smtClean="0"/>
              <a:t>‹N›</a:t>
            </a:fld>
            <a:endParaRPr lang="it-IT"/>
          </a:p>
        </p:txBody>
      </p:sp>
    </p:spTree>
    <p:extLst>
      <p:ext uri="{BB962C8B-B14F-4D97-AF65-F5344CB8AC3E}">
        <p14:creationId xmlns:p14="http://schemas.microsoft.com/office/powerpoint/2010/main" val="240133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BAA9C0-8B1F-6E11-A0B8-F09895EF167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D4A0F3A-B57C-5143-8EFE-8E6CDF638D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ACE5D6E-DD2B-9FC9-DAE6-830ABBA1D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2C0ABAA-3A35-57E2-6497-8935A7647C11}"/>
              </a:ext>
            </a:extLst>
          </p:cNvPr>
          <p:cNvSpPr>
            <a:spLocks noGrp="1"/>
          </p:cNvSpPr>
          <p:nvPr>
            <p:ph type="dt" sz="half" idx="10"/>
          </p:nvPr>
        </p:nvSpPr>
        <p:spPr/>
        <p:txBody>
          <a:bodyPr/>
          <a:lstStyle/>
          <a:p>
            <a:fld id="{626F912B-66D4-43C5-B454-8C6406589013}" type="datetimeFigureOut">
              <a:rPr lang="it-IT" smtClean="0"/>
              <a:t>19/10/2024</a:t>
            </a:fld>
            <a:endParaRPr lang="it-IT"/>
          </a:p>
        </p:txBody>
      </p:sp>
      <p:sp>
        <p:nvSpPr>
          <p:cNvPr id="6" name="Segnaposto piè di pagina 5">
            <a:extLst>
              <a:ext uri="{FF2B5EF4-FFF2-40B4-BE49-F238E27FC236}">
                <a16:creationId xmlns:a16="http://schemas.microsoft.com/office/drawing/2014/main" id="{CFDF363E-6493-052E-631D-5C220C2999B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B9AAABB-3C55-AC95-B3D9-9D4854572254}"/>
              </a:ext>
            </a:extLst>
          </p:cNvPr>
          <p:cNvSpPr>
            <a:spLocks noGrp="1"/>
          </p:cNvSpPr>
          <p:nvPr>
            <p:ph type="sldNum" sz="quarter" idx="12"/>
          </p:nvPr>
        </p:nvSpPr>
        <p:spPr/>
        <p:txBody>
          <a:bodyPr/>
          <a:lstStyle/>
          <a:p>
            <a:fld id="{2B1FFAE6-44FC-42F0-9AEF-3CA3D63F2EBE}" type="slidenum">
              <a:rPr lang="it-IT" smtClean="0"/>
              <a:t>‹N›</a:t>
            </a:fld>
            <a:endParaRPr lang="it-IT"/>
          </a:p>
        </p:txBody>
      </p:sp>
    </p:spTree>
    <p:extLst>
      <p:ext uri="{BB962C8B-B14F-4D97-AF65-F5344CB8AC3E}">
        <p14:creationId xmlns:p14="http://schemas.microsoft.com/office/powerpoint/2010/main" val="132323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DF0147-1C89-29A3-E08A-7645C78496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4D28CFE-7E09-9B9C-AECB-938409C924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6942078-C291-324E-D8E8-7F77B60C4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CF2BCBD-AC73-70FE-75CB-5253BF7990CD}"/>
              </a:ext>
            </a:extLst>
          </p:cNvPr>
          <p:cNvSpPr>
            <a:spLocks noGrp="1"/>
          </p:cNvSpPr>
          <p:nvPr>
            <p:ph type="dt" sz="half" idx="10"/>
          </p:nvPr>
        </p:nvSpPr>
        <p:spPr/>
        <p:txBody>
          <a:bodyPr/>
          <a:lstStyle/>
          <a:p>
            <a:fld id="{626F912B-66D4-43C5-B454-8C6406589013}" type="datetimeFigureOut">
              <a:rPr lang="it-IT" smtClean="0"/>
              <a:t>19/10/2024</a:t>
            </a:fld>
            <a:endParaRPr lang="it-IT"/>
          </a:p>
        </p:txBody>
      </p:sp>
      <p:sp>
        <p:nvSpPr>
          <p:cNvPr id="6" name="Segnaposto piè di pagina 5">
            <a:extLst>
              <a:ext uri="{FF2B5EF4-FFF2-40B4-BE49-F238E27FC236}">
                <a16:creationId xmlns:a16="http://schemas.microsoft.com/office/drawing/2014/main" id="{14E4AF24-E0D6-B6F3-ADCE-04BA20D47BB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080107B-63A8-44D7-4514-4D0DEDC725A5}"/>
              </a:ext>
            </a:extLst>
          </p:cNvPr>
          <p:cNvSpPr>
            <a:spLocks noGrp="1"/>
          </p:cNvSpPr>
          <p:nvPr>
            <p:ph type="sldNum" sz="quarter" idx="12"/>
          </p:nvPr>
        </p:nvSpPr>
        <p:spPr/>
        <p:txBody>
          <a:bodyPr/>
          <a:lstStyle/>
          <a:p>
            <a:fld id="{2B1FFAE6-44FC-42F0-9AEF-3CA3D63F2EBE}" type="slidenum">
              <a:rPr lang="it-IT" smtClean="0"/>
              <a:t>‹N›</a:t>
            </a:fld>
            <a:endParaRPr lang="it-IT"/>
          </a:p>
        </p:txBody>
      </p:sp>
    </p:spTree>
    <p:extLst>
      <p:ext uri="{BB962C8B-B14F-4D97-AF65-F5344CB8AC3E}">
        <p14:creationId xmlns:p14="http://schemas.microsoft.com/office/powerpoint/2010/main" val="383553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179402A-9C86-9F88-83E5-C8F695B4E0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D76E0EF-94DD-C3CD-6CFE-DFEF357AFE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87EFE9-6586-C2E9-43FD-18D02374B6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F912B-66D4-43C5-B454-8C6406589013}" type="datetimeFigureOut">
              <a:rPr lang="it-IT" smtClean="0"/>
              <a:t>19/10/2024</a:t>
            </a:fld>
            <a:endParaRPr lang="it-IT"/>
          </a:p>
        </p:txBody>
      </p:sp>
      <p:sp>
        <p:nvSpPr>
          <p:cNvPr id="5" name="Segnaposto piè di pagina 4">
            <a:extLst>
              <a:ext uri="{FF2B5EF4-FFF2-40B4-BE49-F238E27FC236}">
                <a16:creationId xmlns:a16="http://schemas.microsoft.com/office/drawing/2014/main" id="{EFAB1FA2-1A09-0688-C975-CD1F77110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5559CE6-2628-52E2-BD45-08B89F6E25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FFAE6-44FC-42F0-9AEF-3CA3D63F2EBE}" type="slidenum">
              <a:rPr lang="it-IT" smtClean="0"/>
              <a:t>‹N›</a:t>
            </a:fld>
            <a:endParaRPr lang="it-IT"/>
          </a:p>
        </p:txBody>
      </p:sp>
    </p:spTree>
    <p:extLst>
      <p:ext uri="{BB962C8B-B14F-4D97-AF65-F5344CB8AC3E}">
        <p14:creationId xmlns:p14="http://schemas.microsoft.com/office/powerpoint/2010/main" val="2820052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www.covip.it/isc_dinamico/data/INDICATORE-DEI-COSTI.pdf" TargetMode="External"/><Relationship Id="rId2" Type="http://schemas.openxmlformats.org/officeDocument/2006/relationships/hyperlink" Target="http://www.covip.it/isc_dinamic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8.jpeg"/><Relationship Id="rId9" Type="http://schemas.microsoft.com/office/2007/relationships/diagramDrawing" Target="../diagrams/drawing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0D821B-C45F-ED0E-476A-FC48E0E3AB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1421" y="835619"/>
            <a:ext cx="2558937" cy="13964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id="{2F2F9A5E-D53C-A13E-67F8-91FCDA31F220}"/>
              </a:ext>
            </a:extLst>
          </p:cNvPr>
          <p:cNvSpPr>
            <a:spLocks noGrp="1"/>
          </p:cNvSpPr>
          <p:nvPr>
            <p:ph type="ctrTitle"/>
          </p:nvPr>
        </p:nvSpPr>
        <p:spPr>
          <a:xfrm>
            <a:off x="481029" y="2806017"/>
            <a:ext cx="5556068" cy="1089327"/>
          </a:xfrm>
        </p:spPr>
        <p:txBody>
          <a:bodyPr>
            <a:normAutofit fontScale="90000"/>
          </a:bodyPr>
          <a:lstStyle/>
          <a:p>
            <a:pPr algn="l"/>
            <a:br>
              <a:rPr lang="it-IT" sz="4400" b="1" dirty="0"/>
            </a:br>
            <a:br>
              <a:rPr lang="it-IT" sz="4400" b="1" dirty="0"/>
            </a:br>
            <a:br>
              <a:rPr lang="it-IT" sz="4400" b="1" dirty="0"/>
            </a:br>
            <a:br>
              <a:rPr lang="it-IT" sz="4400" b="1" dirty="0"/>
            </a:br>
            <a:r>
              <a:rPr lang="en-US" sz="4000" b="1" dirty="0">
                <a:solidFill>
                  <a:srgbClr val="002060"/>
                </a:solidFill>
              </a:rPr>
              <a:t>La nuova area riservata della Cassa del Notariato</a:t>
            </a:r>
            <a:endParaRPr lang="it-IT" sz="3600" b="1" u="sng" dirty="0">
              <a:solidFill>
                <a:srgbClr val="002060"/>
              </a:solidFill>
            </a:endParaRPr>
          </a:p>
        </p:txBody>
      </p:sp>
      <p:pic>
        <p:nvPicPr>
          <p:cNvPr id="10" name="Immagine 9" descr="Gratis Acceso Laptop Argento Su Tavolo Foto a disposizione">
            <a:extLst>
              <a:ext uri="{FF2B5EF4-FFF2-40B4-BE49-F238E27FC236}">
                <a16:creationId xmlns:a16="http://schemas.microsoft.com/office/drawing/2014/main" id="{96A1B098-9058-F767-9D3F-6450B728309C}"/>
              </a:ext>
            </a:extLst>
          </p:cNvPr>
          <p:cNvPicPr>
            <a:picLocks noChangeAspect="1"/>
          </p:cNvPicPr>
          <p:nvPr/>
        </p:nvPicPr>
        <p:blipFill rotWithShape="1">
          <a:blip r:embed="rId4">
            <a:extLst>
              <a:ext uri="{28A0092B-C50C-407E-A947-70E740481C1C}">
                <a14:useLocalDpi xmlns:a14="http://schemas.microsoft.com/office/drawing/2010/main" val="0"/>
              </a:ext>
            </a:extLst>
          </a:blip>
          <a:srcRect l="933" t="34086" r="21864"/>
          <a:stretch/>
        </p:blipFill>
        <p:spPr bwMode="auto">
          <a:xfrm>
            <a:off x="3332189" y="99866"/>
            <a:ext cx="3910926" cy="2132202"/>
          </a:xfrm>
          <a:prstGeom prst="rect">
            <a:avLst/>
          </a:prstGeom>
          <a:noFill/>
          <a:ln>
            <a:noFill/>
          </a:ln>
          <a:extLst>
            <a:ext uri="{53640926-AAD7-44D8-BBD7-CCE9431645EC}">
              <a14:shadowObscured xmlns:a14="http://schemas.microsoft.com/office/drawing/2010/main"/>
            </a:ext>
          </a:extLst>
        </p:spPr>
      </p:pic>
      <p:pic>
        <p:nvPicPr>
          <p:cNvPr id="2" name="Immagine 1">
            <a:extLst>
              <a:ext uri="{FF2B5EF4-FFF2-40B4-BE49-F238E27FC236}">
                <a16:creationId xmlns:a16="http://schemas.microsoft.com/office/drawing/2014/main" id="{9C46AF30-2FAB-AC3C-2F79-69AD55FA6F43}"/>
              </a:ext>
            </a:extLst>
          </p:cNvPr>
          <p:cNvPicPr>
            <a:picLocks noChangeAspect="1"/>
          </p:cNvPicPr>
          <p:nvPr/>
        </p:nvPicPr>
        <p:blipFill rotWithShape="1">
          <a:blip r:embed="rId5">
            <a:extLst>
              <a:ext uri="{28A0092B-C50C-407E-A947-70E740481C1C}">
                <a14:useLocalDpi xmlns:a14="http://schemas.microsoft.com/office/drawing/2010/main" val="0"/>
              </a:ext>
            </a:extLst>
          </a:blip>
          <a:srcRect l="16966" r="7224" b="-3089"/>
          <a:stretch/>
        </p:blipFill>
        <p:spPr bwMode="auto">
          <a:xfrm>
            <a:off x="7439389" y="4579873"/>
            <a:ext cx="4657725" cy="2225675"/>
          </a:xfrm>
          <a:prstGeom prst="rect">
            <a:avLst/>
          </a:prstGeom>
          <a:noFill/>
          <a:ln>
            <a:noFill/>
          </a:ln>
          <a:extLst>
            <a:ext uri="{53640926-AAD7-44D8-BBD7-CCE9431645EC}">
              <a14:shadowObscured xmlns:a14="http://schemas.microsoft.com/office/drawing/2010/main"/>
            </a:ext>
          </a:extLst>
        </p:spPr>
      </p:pic>
      <p:sp>
        <p:nvSpPr>
          <p:cNvPr id="8" name="CasellaDiTesto 7">
            <a:extLst>
              <a:ext uri="{FF2B5EF4-FFF2-40B4-BE49-F238E27FC236}">
                <a16:creationId xmlns:a16="http://schemas.microsoft.com/office/drawing/2014/main" id="{1C1C8C0A-FBB5-23C2-C585-3FCD8B33A384}"/>
              </a:ext>
            </a:extLst>
          </p:cNvPr>
          <p:cNvSpPr txBox="1"/>
          <p:nvPr/>
        </p:nvSpPr>
        <p:spPr>
          <a:xfrm>
            <a:off x="385893" y="4072957"/>
            <a:ext cx="5556068" cy="1575816"/>
          </a:xfrm>
          <a:prstGeom prst="rect">
            <a:avLst/>
          </a:prstGeom>
          <a:noFill/>
        </p:spPr>
        <p:txBody>
          <a:bodyPr wrap="square">
            <a:spAutoFit/>
          </a:bodyPr>
          <a:lstStyle/>
          <a:p>
            <a:pPr marL="269875" indent="-228600">
              <a:lnSpc>
                <a:spcPct val="90000"/>
              </a:lnSpc>
              <a:spcAft>
                <a:spcPts val="600"/>
              </a:spcAft>
              <a:buFont typeface="Arial" panose="020B0604020202020204" pitchFamily="34" charset="0"/>
              <a:buChar char="•"/>
              <a:tabLst>
                <a:tab pos="627063" algn="l"/>
              </a:tabLst>
            </a:pPr>
            <a:r>
              <a:rPr lang="en-US" sz="2000" b="1" dirty="0">
                <a:solidFill>
                  <a:srgbClr val="002060"/>
                </a:solidFill>
                <a:latin typeface="+mj-lt"/>
              </a:rPr>
              <a:t>Il percorso per richiedere le prestazioni previdenziali ed assistenziali</a:t>
            </a:r>
          </a:p>
          <a:p>
            <a:pPr marL="41275">
              <a:lnSpc>
                <a:spcPct val="90000"/>
              </a:lnSpc>
              <a:spcAft>
                <a:spcPts val="600"/>
              </a:spcAft>
              <a:tabLst>
                <a:tab pos="627063" algn="l"/>
              </a:tabLst>
            </a:pPr>
            <a:endParaRPr lang="en-US" sz="1600" b="1" dirty="0">
              <a:solidFill>
                <a:srgbClr val="002060"/>
              </a:solidFill>
              <a:latin typeface="+mj-lt"/>
            </a:endParaRPr>
          </a:p>
          <a:p>
            <a:pPr marL="269875" indent="-228600">
              <a:lnSpc>
                <a:spcPct val="90000"/>
              </a:lnSpc>
              <a:spcAft>
                <a:spcPts val="600"/>
              </a:spcAft>
              <a:buFont typeface="Arial" panose="020B0604020202020204" pitchFamily="34" charset="0"/>
              <a:buChar char="•"/>
              <a:tabLst>
                <a:tab pos="627063" algn="l"/>
              </a:tabLst>
            </a:pPr>
            <a:r>
              <a:rPr lang="en-US" sz="2000" b="1" dirty="0">
                <a:solidFill>
                  <a:srgbClr val="002060"/>
                </a:solidFill>
                <a:latin typeface="+mj-lt"/>
              </a:rPr>
              <a:t>La modalità per conoscere gli importi della propria pensione e dell’indennità di cessazione</a:t>
            </a:r>
          </a:p>
        </p:txBody>
      </p:sp>
      <p:pic>
        <p:nvPicPr>
          <p:cNvPr id="5" name="Immagine 4">
            <a:extLst>
              <a:ext uri="{FF2B5EF4-FFF2-40B4-BE49-F238E27FC236}">
                <a16:creationId xmlns:a16="http://schemas.microsoft.com/office/drawing/2014/main" id="{CA0D538C-E3AA-7921-4A51-073E048F54DD}"/>
              </a:ext>
            </a:extLst>
          </p:cNvPr>
          <p:cNvPicPr>
            <a:picLocks noChangeAspect="1"/>
          </p:cNvPicPr>
          <p:nvPr/>
        </p:nvPicPr>
        <p:blipFill>
          <a:blip r:embed="rId6"/>
          <a:stretch>
            <a:fillRect/>
          </a:stretch>
        </p:blipFill>
        <p:spPr>
          <a:xfrm>
            <a:off x="7442216" y="2425361"/>
            <a:ext cx="4690388" cy="1815899"/>
          </a:xfrm>
          <a:prstGeom prst="rect">
            <a:avLst/>
          </a:prstGeom>
          <a:ln w="28575">
            <a:solidFill>
              <a:schemeClr val="accent1"/>
            </a:solidFill>
          </a:ln>
        </p:spPr>
      </p:pic>
      <p:pic>
        <p:nvPicPr>
          <p:cNvPr id="7" name="Immagine 6" descr="Immagine che contiene freccia&#10;&#10;Descrizione generata automaticamente">
            <a:extLst>
              <a:ext uri="{FF2B5EF4-FFF2-40B4-BE49-F238E27FC236}">
                <a16:creationId xmlns:a16="http://schemas.microsoft.com/office/drawing/2014/main" id="{0D25A404-2C94-BD65-19F3-BA9CF869A1E5}"/>
              </a:ext>
            </a:extLst>
          </p:cNvPr>
          <p:cNvPicPr>
            <a:picLocks noChangeAspect="1"/>
          </p:cNvPicPr>
          <p:nvPr/>
        </p:nvPicPr>
        <p:blipFill rotWithShape="1">
          <a:blip r:embed="rId7">
            <a:extLst>
              <a:ext uri="{28A0092B-C50C-407E-A947-70E740481C1C}">
                <a14:useLocalDpi xmlns:a14="http://schemas.microsoft.com/office/drawing/2010/main" val="0"/>
              </a:ext>
            </a:extLst>
          </a:blip>
          <a:srcRect l="16407" r="7472"/>
          <a:stretch/>
        </p:blipFill>
        <p:spPr bwMode="auto">
          <a:xfrm>
            <a:off x="7442216" y="93370"/>
            <a:ext cx="4657725" cy="2159635"/>
          </a:xfrm>
          <a:prstGeom prst="rect">
            <a:avLst/>
          </a:prstGeom>
          <a:noFill/>
          <a:ln>
            <a:noFill/>
          </a:ln>
          <a:extLst>
            <a:ext uri="{53640926-AAD7-44D8-BBD7-CCE9431645EC}">
              <a14:shadowObscured xmlns:a14="http://schemas.microsoft.com/office/drawing/2010/main"/>
            </a:ext>
          </a:extLst>
        </p:spPr>
      </p:pic>
      <p:sp>
        <p:nvSpPr>
          <p:cNvPr id="11" name="CasellaDiTesto 10">
            <a:extLst>
              <a:ext uri="{FF2B5EF4-FFF2-40B4-BE49-F238E27FC236}">
                <a16:creationId xmlns:a16="http://schemas.microsoft.com/office/drawing/2014/main" id="{2B2DE25C-3A2F-44D7-8A88-A5B0FBFF796C}"/>
              </a:ext>
            </a:extLst>
          </p:cNvPr>
          <p:cNvSpPr txBox="1"/>
          <p:nvPr/>
        </p:nvSpPr>
        <p:spPr>
          <a:xfrm>
            <a:off x="94886" y="6383462"/>
            <a:ext cx="12191999" cy="646331"/>
          </a:xfrm>
          <a:prstGeom prst="rect">
            <a:avLst/>
          </a:prstGeom>
          <a:noFill/>
        </p:spPr>
        <p:txBody>
          <a:bodyPr wrap="square">
            <a:spAutoFit/>
          </a:bodyPr>
          <a:lstStyle/>
          <a:p>
            <a:r>
              <a:rPr lang="it-IT" sz="1800" b="1" i="1" dirty="0">
                <a:solidFill>
                  <a:srgbClr val="FF6600"/>
                </a:solidFill>
              </a:rPr>
              <a:t>LA CASSA INCONTRA I NOTAI .</a:t>
            </a:r>
            <a:r>
              <a:rPr lang="it-IT" b="1" i="1" dirty="0">
                <a:solidFill>
                  <a:srgbClr val="FF6600"/>
                </a:solidFill>
              </a:rPr>
              <a:t> Andrea Dello Russo – Consigliere Cassa NN.  </a:t>
            </a:r>
            <a:r>
              <a:rPr lang="it-IT" b="1" i="1" dirty="0">
                <a:solidFill>
                  <a:schemeClr val="accent4"/>
                </a:solidFill>
              </a:rPr>
              <a:t>Ravenna 19 /10/2024</a:t>
            </a:r>
          </a:p>
          <a:p>
            <a:endParaRPr lang="it-IT" sz="1800" b="1" i="1" dirty="0">
              <a:solidFill>
                <a:schemeClr val="accent4"/>
              </a:solidFill>
            </a:endParaRPr>
          </a:p>
        </p:txBody>
      </p:sp>
    </p:spTree>
    <p:extLst>
      <p:ext uri="{BB962C8B-B14F-4D97-AF65-F5344CB8AC3E}">
        <p14:creationId xmlns:p14="http://schemas.microsoft.com/office/powerpoint/2010/main" val="399302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Freeform: Shape 205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9" name="Freeform: Shape 205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1" name="Rectangle 20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3" name="Rectangle 20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B5DA93BF-12A2-089D-EF13-3E230CF638B5}"/>
              </a:ext>
            </a:extLst>
          </p:cNvPr>
          <p:cNvSpPr txBox="1"/>
          <p:nvPr/>
        </p:nvSpPr>
        <p:spPr>
          <a:xfrm>
            <a:off x="1185117" y="540537"/>
            <a:ext cx="5970692" cy="830997"/>
          </a:xfrm>
          <a:prstGeom prst="rect">
            <a:avLst/>
          </a:prstGeom>
          <a:noFill/>
        </p:spPr>
        <p:txBody>
          <a:bodyPr wrap="square">
            <a:spAutoFit/>
          </a:bodyPr>
          <a:lstStyle/>
          <a:p>
            <a:pPr marL="476239">
              <a:spcBef>
                <a:spcPts val="800"/>
              </a:spcBef>
              <a:tabLst>
                <a:tab pos="476239" algn="l"/>
              </a:tabLst>
            </a:pPr>
            <a:r>
              <a:rPr lang="it-IT" sz="2400" b="1" dirty="0">
                <a:solidFill>
                  <a:srgbClr val="FF6600"/>
                </a:solidFill>
              </a:rPr>
              <a:t>LA PREVIDENZA DI SECONDO PILASTRO – VANTAGGI</a:t>
            </a:r>
          </a:p>
        </p:txBody>
      </p:sp>
      <p:sp>
        <p:nvSpPr>
          <p:cNvPr id="2" name="CasellaDiTesto 1">
            <a:extLst>
              <a:ext uri="{FF2B5EF4-FFF2-40B4-BE49-F238E27FC236}">
                <a16:creationId xmlns:a16="http://schemas.microsoft.com/office/drawing/2014/main" id="{26074B79-277C-3768-E424-1A1674487681}"/>
              </a:ext>
            </a:extLst>
          </p:cNvPr>
          <p:cNvSpPr txBox="1"/>
          <p:nvPr/>
        </p:nvSpPr>
        <p:spPr>
          <a:xfrm>
            <a:off x="277356" y="1642578"/>
            <a:ext cx="11710314" cy="369332"/>
          </a:xfrm>
          <a:prstGeom prst="rect">
            <a:avLst/>
          </a:prstGeom>
          <a:noFill/>
        </p:spPr>
        <p:txBody>
          <a:bodyPr wrap="square">
            <a:spAutoFit/>
          </a:bodyPr>
          <a:lstStyle/>
          <a:p>
            <a:r>
              <a:rPr lang="it-IT" sz="1800" dirty="0"/>
              <a:t>Aderendo alla previdenza complementare si possono ottenere i seguenti vantaggi:</a:t>
            </a:r>
            <a:endParaRPr lang="it-IT" dirty="0"/>
          </a:p>
        </p:txBody>
      </p:sp>
      <p:graphicFrame>
        <p:nvGraphicFramePr>
          <p:cNvPr id="4" name="Diagramma 3">
            <a:extLst>
              <a:ext uri="{FF2B5EF4-FFF2-40B4-BE49-F238E27FC236}">
                <a16:creationId xmlns:a16="http://schemas.microsoft.com/office/drawing/2014/main" id="{70610967-49D9-5C5B-CEEA-B0E530EECBDA}"/>
              </a:ext>
            </a:extLst>
          </p:cNvPr>
          <p:cNvGraphicFramePr/>
          <p:nvPr/>
        </p:nvGraphicFramePr>
        <p:xfrm>
          <a:off x="71792" y="2429996"/>
          <a:ext cx="11752976" cy="450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a:extLst>
              <a:ext uri="{FF2B5EF4-FFF2-40B4-BE49-F238E27FC236}">
                <a16:creationId xmlns:a16="http://schemas.microsoft.com/office/drawing/2014/main" id="{AA852F47-69DA-4590-05DA-E30DD334C00C}"/>
              </a:ext>
            </a:extLst>
          </p:cNvPr>
          <p:cNvPicPr>
            <a:picLocks noChangeAspect="1"/>
          </p:cNvPicPr>
          <p:nvPr/>
        </p:nvPicPr>
        <p:blipFill rotWithShape="1">
          <a:blip r:embed="rId8">
            <a:extLst>
              <a:ext uri="{28A0092B-C50C-407E-A947-70E740481C1C}">
                <a14:useLocalDpi xmlns:a14="http://schemas.microsoft.com/office/drawing/2010/main" val="0"/>
              </a:ext>
            </a:extLst>
          </a:blip>
          <a:srcRect t="3401" r="25205" b="17457"/>
          <a:stretch/>
        </p:blipFill>
        <p:spPr bwMode="auto">
          <a:xfrm>
            <a:off x="8339949" y="77059"/>
            <a:ext cx="3792709" cy="2211694"/>
          </a:xfrm>
          <a:prstGeom prst="rect">
            <a:avLst/>
          </a:prstGeom>
          <a:noFill/>
          <a:ln>
            <a:noFill/>
          </a:ln>
          <a:extLst>
            <a:ext uri="{53640926-AAD7-44D8-BBD7-CCE9431645EC}">
              <a14:shadowObscured xmlns:a14="http://schemas.microsoft.com/office/drawing/2010/main"/>
            </a:ext>
          </a:extLst>
        </p:spPr>
      </p:pic>
      <p:grpSp>
        <p:nvGrpSpPr>
          <p:cNvPr id="6" name="Gruppo 5">
            <a:extLst>
              <a:ext uri="{FF2B5EF4-FFF2-40B4-BE49-F238E27FC236}">
                <a16:creationId xmlns:a16="http://schemas.microsoft.com/office/drawing/2014/main" id="{D85CED59-8CEE-815F-A1B4-B13252B8888C}"/>
              </a:ext>
            </a:extLst>
          </p:cNvPr>
          <p:cNvGrpSpPr/>
          <p:nvPr/>
        </p:nvGrpSpPr>
        <p:grpSpPr>
          <a:xfrm>
            <a:off x="6372837" y="5999214"/>
            <a:ext cx="5934484" cy="897552"/>
            <a:chOff x="6372837" y="5999214"/>
            <a:chExt cx="5934484" cy="897552"/>
          </a:xfrm>
        </p:grpSpPr>
        <p:pic>
          <p:nvPicPr>
            <p:cNvPr id="7" name="Picture 2">
              <a:extLst>
                <a:ext uri="{FF2B5EF4-FFF2-40B4-BE49-F238E27FC236}">
                  <a16:creationId xmlns:a16="http://schemas.microsoft.com/office/drawing/2014/main" id="{8397195F-8080-F1B8-9B6A-451EBCEB509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905688" y="5999214"/>
              <a:ext cx="1191238" cy="650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86180ABB-BA83-631D-7661-FAE28123074A}"/>
                </a:ext>
              </a:extLst>
            </p:cNvPr>
            <p:cNvSpPr txBox="1"/>
            <p:nvPr/>
          </p:nvSpPr>
          <p:spPr>
            <a:xfrm>
              <a:off x="6372837" y="6588989"/>
              <a:ext cx="5934484" cy="307777"/>
            </a:xfrm>
            <a:prstGeom prst="rect">
              <a:avLst/>
            </a:prstGeom>
            <a:noFill/>
          </p:spPr>
          <p:txBody>
            <a:bodyPr wrap="square">
              <a:spAutoFit/>
            </a:bodyPr>
            <a:lstStyle/>
            <a:p>
              <a:r>
                <a:rPr lang="it-IT" sz="1400" b="1" i="1" dirty="0">
                  <a:solidFill>
                    <a:srgbClr val="002060"/>
                  </a:solidFill>
                </a:rPr>
                <a:t>Andrea Dello Russo – Consigliere Cassa Nazionale del Notariato. </a:t>
              </a:r>
            </a:p>
          </p:txBody>
        </p:sp>
      </p:grpSp>
    </p:spTree>
    <p:extLst>
      <p:ext uri="{BB962C8B-B14F-4D97-AF65-F5344CB8AC3E}">
        <p14:creationId xmlns:p14="http://schemas.microsoft.com/office/powerpoint/2010/main" val="424736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5DA93BF-12A2-089D-EF13-3E230CF638B5}"/>
              </a:ext>
            </a:extLst>
          </p:cNvPr>
          <p:cNvSpPr txBox="1"/>
          <p:nvPr/>
        </p:nvSpPr>
        <p:spPr>
          <a:xfrm>
            <a:off x="919249" y="441966"/>
            <a:ext cx="7352296" cy="461665"/>
          </a:xfrm>
          <a:prstGeom prst="rect">
            <a:avLst/>
          </a:prstGeom>
          <a:noFill/>
        </p:spPr>
        <p:txBody>
          <a:bodyPr wrap="square">
            <a:spAutoFit/>
          </a:bodyPr>
          <a:lstStyle/>
          <a:p>
            <a:pPr marL="476239">
              <a:spcBef>
                <a:spcPts val="800"/>
              </a:spcBef>
              <a:tabLst>
                <a:tab pos="476239" algn="l"/>
              </a:tabLst>
            </a:pPr>
            <a:r>
              <a:rPr lang="it-IT" sz="2400" b="1" u="sng" dirty="0">
                <a:solidFill>
                  <a:srgbClr val="FF6600"/>
                </a:solidFill>
              </a:rPr>
              <a:t>UN ESEMPIO DI CALCOLO (ELABORAZIONE COVIP)</a:t>
            </a:r>
          </a:p>
        </p:txBody>
      </p:sp>
      <p:pic>
        <p:nvPicPr>
          <p:cNvPr id="5" name="Immagine 4">
            <a:extLst>
              <a:ext uri="{FF2B5EF4-FFF2-40B4-BE49-F238E27FC236}">
                <a16:creationId xmlns:a16="http://schemas.microsoft.com/office/drawing/2014/main" id="{AA852F47-69DA-4590-05DA-E30DD334C00C}"/>
              </a:ext>
            </a:extLst>
          </p:cNvPr>
          <p:cNvPicPr>
            <a:picLocks noChangeAspect="1"/>
          </p:cNvPicPr>
          <p:nvPr/>
        </p:nvPicPr>
        <p:blipFill rotWithShape="1">
          <a:blip r:embed="rId3">
            <a:extLst>
              <a:ext uri="{28A0092B-C50C-407E-A947-70E740481C1C}">
                <a14:useLocalDpi xmlns:a14="http://schemas.microsoft.com/office/drawing/2010/main" val="0"/>
              </a:ext>
            </a:extLst>
          </a:blip>
          <a:srcRect t="3401" r="25205" b="17457"/>
          <a:stretch/>
        </p:blipFill>
        <p:spPr bwMode="auto">
          <a:xfrm>
            <a:off x="10173971" y="27477"/>
            <a:ext cx="2004344" cy="981965"/>
          </a:xfrm>
          <a:prstGeom prst="rect">
            <a:avLst/>
          </a:prstGeom>
          <a:noFill/>
          <a:ln>
            <a:noFill/>
          </a:ln>
          <a:extLst>
            <a:ext uri="{53640926-AAD7-44D8-BBD7-CCE9431645EC}">
              <a14:shadowObscured xmlns:a14="http://schemas.microsoft.com/office/drawing/2010/main"/>
            </a:ext>
          </a:extLst>
        </p:spPr>
      </p:pic>
      <p:grpSp>
        <p:nvGrpSpPr>
          <p:cNvPr id="6" name="Gruppo 5">
            <a:extLst>
              <a:ext uri="{FF2B5EF4-FFF2-40B4-BE49-F238E27FC236}">
                <a16:creationId xmlns:a16="http://schemas.microsoft.com/office/drawing/2014/main" id="{D85CED59-8CEE-815F-A1B4-B13252B8888C}"/>
              </a:ext>
            </a:extLst>
          </p:cNvPr>
          <p:cNvGrpSpPr/>
          <p:nvPr/>
        </p:nvGrpSpPr>
        <p:grpSpPr>
          <a:xfrm>
            <a:off x="6372837" y="5999214"/>
            <a:ext cx="5934484" cy="1112995"/>
            <a:chOff x="6372837" y="5999214"/>
            <a:chExt cx="5934484" cy="1112995"/>
          </a:xfrm>
        </p:grpSpPr>
        <p:pic>
          <p:nvPicPr>
            <p:cNvPr id="7" name="Picture 2">
              <a:extLst>
                <a:ext uri="{FF2B5EF4-FFF2-40B4-BE49-F238E27FC236}">
                  <a16:creationId xmlns:a16="http://schemas.microsoft.com/office/drawing/2014/main" id="{8397195F-8080-F1B8-9B6A-451EBCEB509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905688" y="5999214"/>
              <a:ext cx="1191238" cy="650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86180ABB-BA83-631D-7661-FAE28123074A}"/>
                </a:ext>
              </a:extLst>
            </p:cNvPr>
            <p:cNvSpPr txBox="1"/>
            <p:nvPr/>
          </p:nvSpPr>
          <p:spPr>
            <a:xfrm>
              <a:off x="6372837" y="6588989"/>
              <a:ext cx="5934484" cy="523220"/>
            </a:xfrm>
            <a:prstGeom prst="rect">
              <a:avLst/>
            </a:prstGeom>
            <a:noFill/>
          </p:spPr>
          <p:txBody>
            <a:bodyPr wrap="square">
              <a:spAutoFit/>
            </a:bodyPr>
            <a:lstStyle/>
            <a:p>
              <a:r>
                <a:rPr lang="it-IT" sz="1400" b="1" i="1" dirty="0">
                  <a:solidFill>
                    <a:srgbClr val="002060"/>
                  </a:solidFill>
                </a:rPr>
                <a:t>Andrea Dello Russo – Consigliere Cassa Nazionale del Notariato. </a:t>
              </a:r>
            </a:p>
            <a:p>
              <a:endParaRPr lang="it-IT" sz="1400" b="1" i="1" dirty="0">
                <a:solidFill>
                  <a:srgbClr val="002060"/>
                </a:solidFill>
              </a:endParaRPr>
            </a:p>
          </p:txBody>
        </p:sp>
      </p:grpSp>
      <p:sp>
        <p:nvSpPr>
          <p:cNvPr id="9" name="CasellaDiTesto 8">
            <a:extLst>
              <a:ext uri="{FF2B5EF4-FFF2-40B4-BE49-F238E27FC236}">
                <a16:creationId xmlns:a16="http://schemas.microsoft.com/office/drawing/2014/main" id="{1357BD65-9F30-09AF-13EC-2AD4E594CB3B}"/>
              </a:ext>
            </a:extLst>
          </p:cNvPr>
          <p:cNvSpPr txBox="1"/>
          <p:nvPr/>
        </p:nvSpPr>
        <p:spPr>
          <a:xfrm>
            <a:off x="1046192" y="1282089"/>
            <a:ext cx="4102218" cy="1477328"/>
          </a:xfrm>
          <a:prstGeom prst="rect">
            <a:avLst/>
          </a:prstGeom>
          <a:noFill/>
          <a:ln w="12700">
            <a:solidFill>
              <a:srgbClr val="BF41A4"/>
            </a:solidFill>
          </a:ln>
        </p:spPr>
        <p:txBody>
          <a:bodyPr wrap="square">
            <a:spAutoFit/>
          </a:bodyPr>
          <a:lstStyle/>
          <a:p>
            <a:pPr algn="ctr"/>
            <a:r>
              <a:rPr lang="it-IT" b="1" u="sng" dirty="0">
                <a:solidFill>
                  <a:srgbClr val="002060"/>
                </a:solidFill>
              </a:rPr>
              <a:t>Donna</a:t>
            </a:r>
            <a:endParaRPr lang="it-IT" b="1" dirty="0">
              <a:solidFill>
                <a:srgbClr val="002060"/>
              </a:solidFill>
            </a:endParaRPr>
          </a:p>
          <a:p>
            <a:endParaRPr lang="it-IT" dirty="0"/>
          </a:p>
          <a:p>
            <a:pPr marL="285750" indent="-285750">
              <a:buFont typeface="Arial" panose="020B0604020202020204" pitchFamily="34" charset="0"/>
              <a:buChar char="•"/>
            </a:pPr>
            <a:r>
              <a:rPr lang="it-IT" dirty="0"/>
              <a:t>Effettua un versamento annuo alla previdenza di secondo pilastro di circa </a:t>
            </a:r>
            <a:r>
              <a:rPr lang="it-IT" b="1" u="sng" dirty="0">
                <a:solidFill>
                  <a:srgbClr val="7030A0"/>
                </a:solidFill>
              </a:rPr>
              <a:t>3.000 euro</a:t>
            </a:r>
            <a:r>
              <a:rPr lang="it-IT" dirty="0"/>
              <a:t> per </a:t>
            </a:r>
            <a:r>
              <a:rPr lang="it-IT" b="1" u="sng" dirty="0">
                <a:solidFill>
                  <a:srgbClr val="7030A0"/>
                </a:solidFill>
              </a:rPr>
              <a:t>37 anni</a:t>
            </a:r>
            <a:r>
              <a:rPr lang="it-IT" dirty="0"/>
              <a:t>.</a:t>
            </a:r>
          </a:p>
        </p:txBody>
      </p:sp>
      <p:sp>
        <p:nvSpPr>
          <p:cNvPr id="13" name="CasellaDiTesto 12">
            <a:extLst>
              <a:ext uri="{FF2B5EF4-FFF2-40B4-BE49-F238E27FC236}">
                <a16:creationId xmlns:a16="http://schemas.microsoft.com/office/drawing/2014/main" id="{B8E70C8F-57B2-C0CD-5E7F-3498B89E5CA9}"/>
              </a:ext>
            </a:extLst>
          </p:cNvPr>
          <p:cNvSpPr txBox="1"/>
          <p:nvPr/>
        </p:nvSpPr>
        <p:spPr>
          <a:xfrm>
            <a:off x="2204358" y="2892940"/>
            <a:ext cx="6935609" cy="1723549"/>
          </a:xfrm>
          <a:prstGeom prst="rect">
            <a:avLst/>
          </a:prstGeom>
          <a:noFill/>
        </p:spPr>
        <p:txBody>
          <a:bodyPr wrap="square">
            <a:spAutoFit/>
          </a:bodyPr>
          <a:lstStyle/>
          <a:p>
            <a:pPr algn="ctr"/>
            <a:r>
              <a:rPr lang="it-IT" b="1" u="sng" dirty="0">
                <a:solidFill>
                  <a:srgbClr val="002060"/>
                </a:solidFill>
              </a:rPr>
              <a:t>In ipotesi di:</a:t>
            </a:r>
          </a:p>
          <a:p>
            <a:pPr algn="ctr"/>
            <a:endParaRPr lang="it-IT" sz="1600" b="1" u="sng" dirty="0">
              <a:solidFill>
                <a:srgbClr val="002060"/>
              </a:solidFill>
            </a:endParaRPr>
          </a:p>
          <a:p>
            <a:pPr marL="342900" indent="-342900" algn="ctr">
              <a:buFont typeface="Wingdings" panose="05000000000000000000" pitchFamily="2" charset="2"/>
              <a:buChar char="ü"/>
            </a:pPr>
            <a:r>
              <a:rPr lang="it-IT" dirty="0"/>
              <a:t>rendimento reale (al netto dell’inflazione) = 2% annuo;</a:t>
            </a:r>
          </a:p>
          <a:p>
            <a:pPr marL="342900" indent="-342900" algn="ctr">
              <a:buFont typeface="Wingdings" panose="05000000000000000000" pitchFamily="2" charset="2"/>
              <a:buChar char="ü"/>
            </a:pPr>
            <a:r>
              <a:rPr lang="it-IT" dirty="0"/>
              <a:t>costo di gestione = 1% della posizione individuale;</a:t>
            </a:r>
          </a:p>
          <a:p>
            <a:pPr marL="342900" indent="-342900" algn="ctr">
              <a:buFont typeface="Wingdings" panose="05000000000000000000" pitchFamily="2" charset="2"/>
              <a:buChar char="ü"/>
            </a:pPr>
            <a:r>
              <a:rPr lang="it-IT" dirty="0"/>
              <a:t>crescita reale dell’imponibile contributivo = 1%;</a:t>
            </a:r>
          </a:p>
          <a:p>
            <a:pPr marL="342900" indent="-342900" algn="ctr">
              <a:buFont typeface="Wingdings" panose="05000000000000000000" pitchFamily="2" charset="2"/>
              <a:buChar char="ü"/>
            </a:pPr>
            <a:r>
              <a:rPr lang="it-IT" dirty="0"/>
              <a:t>tasso di inflazione medio annuo = 2%.</a:t>
            </a:r>
          </a:p>
        </p:txBody>
      </p:sp>
      <p:sp>
        <p:nvSpPr>
          <p:cNvPr id="14" name="CasellaDiTesto 13">
            <a:extLst>
              <a:ext uri="{FF2B5EF4-FFF2-40B4-BE49-F238E27FC236}">
                <a16:creationId xmlns:a16="http://schemas.microsoft.com/office/drawing/2014/main" id="{BD6BFED0-73A5-B70B-0306-EE05A2E8F409}"/>
              </a:ext>
            </a:extLst>
          </p:cNvPr>
          <p:cNvSpPr txBox="1"/>
          <p:nvPr/>
        </p:nvSpPr>
        <p:spPr>
          <a:xfrm>
            <a:off x="5994114" y="1282089"/>
            <a:ext cx="4135311" cy="1477328"/>
          </a:xfrm>
          <a:prstGeom prst="rect">
            <a:avLst/>
          </a:prstGeom>
          <a:noFill/>
          <a:ln w="12700">
            <a:solidFill>
              <a:srgbClr val="002060"/>
            </a:solidFill>
          </a:ln>
        </p:spPr>
        <p:txBody>
          <a:bodyPr wrap="square">
            <a:spAutoFit/>
          </a:bodyPr>
          <a:lstStyle/>
          <a:p>
            <a:pPr algn="ctr"/>
            <a:r>
              <a:rPr lang="it-IT" b="1" u="sng" dirty="0">
                <a:solidFill>
                  <a:srgbClr val="002060"/>
                </a:solidFill>
              </a:rPr>
              <a:t>Uomo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Effettua un versamento annuo alla previdenza di secondo pilastro di circa </a:t>
            </a:r>
            <a:r>
              <a:rPr lang="it-IT" b="1" u="sng" dirty="0">
                <a:solidFill>
                  <a:srgbClr val="002060"/>
                </a:solidFill>
              </a:rPr>
              <a:t>3.000 euro</a:t>
            </a:r>
            <a:r>
              <a:rPr lang="it-IT" b="1" dirty="0">
                <a:solidFill>
                  <a:srgbClr val="002060"/>
                </a:solidFill>
              </a:rPr>
              <a:t> </a:t>
            </a:r>
            <a:r>
              <a:rPr lang="it-IT" dirty="0"/>
              <a:t>per </a:t>
            </a:r>
            <a:r>
              <a:rPr lang="it-IT" b="1" u="sng" dirty="0">
                <a:solidFill>
                  <a:srgbClr val="002060"/>
                </a:solidFill>
              </a:rPr>
              <a:t>17 anni</a:t>
            </a:r>
            <a:r>
              <a:rPr lang="it-IT" dirty="0"/>
              <a:t>.</a:t>
            </a:r>
            <a:endParaRPr lang="it-IT" sz="2000" dirty="0"/>
          </a:p>
        </p:txBody>
      </p:sp>
      <p:sp>
        <p:nvSpPr>
          <p:cNvPr id="15" name="CasellaDiTesto 14">
            <a:extLst>
              <a:ext uri="{FF2B5EF4-FFF2-40B4-BE49-F238E27FC236}">
                <a16:creationId xmlns:a16="http://schemas.microsoft.com/office/drawing/2014/main" id="{1D4A5C3B-DFE8-C436-5C13-3F8A2DB19852}"/>
              </a:ext>
            </a:extLst>
          </p:cNvPr>
          <p:cNvSpPr txBox="1"/>
          <p:nvPr/>
        </p:nvSpPr>
        <p:spPr>
          <a:xfrm>
            <a:off x="1046192" y="4911377"/>
            <a:ext cx="4102218" cy="1477328"/>
          </a:xfrm>
          <a:prstGeom prst="rect">
            <a:avLst/>
          </a:prstGeom>
          <a:noFill/>
          <a:ln w="12700">
            <a:solidFill>
              <a:srgbClr val="BF41A4"/>
            </a:solidFill>
          </a:ln>
        </p:spPr>
        <p:txBody>
          <a:bodyPr wrap="square">
            <a:spAutoFit/>
          </a:bodyPr>
          <a:lstStyle/>
          <a:p>
            <a:pPr algn="ctr"/>
            <a:r>
              <a:rPr lang="it-IT" b="1" u="sng" dirty="0">
                <a:solidFill>
                  <a:srgbClr val="002060"/>
                </a:solidFill>
              </a:rPr>
              <a:t>Donna</a:t>
            </a:r>
            <a:endParaRPr lang="it-IT" b="1" dirty="0">
              <a:solidFill>
                <a:srgbClr val="002060"/>
              </a:solidFill>
            </a:endParaRPr>
          </a:p>
          <a:p>
            <a:endParaRPr lang="it-IT" dirty="0"/>
          </a:p>
          <a:p>
            <a:pPr marL="285750" indent="-285750">
              <a:buFont typeface="Wingdings" panose="05000000000000000000" pitchFamily="2" charset="2"/>
              <a:buChar char="Ø"/>
            </a:pPr>
            <a:r>
              <a:rPr lang="it-IT" dirty="0"/>
              <a:t>L’ammontare della prima rata annua di pensione complementare sarà di circa </a:t>
            </a:r>
            <a:r>
              <a:rPr lang="it-IT" b="1" u="sng" dirty="0">
                <a:solidFill>
                  <a:srgbClr val="7030A0"/>
                </a:solidFill>
              </a:rPr>
              <a:t>6.000 euro</a:t>
            </a:r>
            <a:r>
              <a:rPr lang="it-IT" dirty="0"/>
              <a:t>.</a:t>
            </a:r>
          </a:p>
        </p:txBody>
      </p:sp>
      <p:sp>
        <p:nvSpPr>
          <p:cNvPr id="16" name="CasellaDiTesto 15">
            <a:extLst>
              <a:ext uri="{FF2B5EF4-FFF2-40B4-BE49-F238E27FC236}">
                <a16:creationId xmlns:a16="http://schemas.microsoft.com/office/drawing/2014/main" id="{1DBC842C-00F1-1697-8166-BCF4A6EAE5A7}"/>
              </a:ext>
            </a:extLst>
          </p:cNvPr>
          <p:cNvSpPr txBox="1"/>
          <p:nvPr/>
        </p:nvSpPr>
        <p:spPr>
          <a:xfrm>
            <a:off x="5951620" y="4911740"/>
            <a:ext cx="4135311" cy="1477328"/>
          </a:xfrm>
          <a:prstGeom prst="rect">
            <a:avLst/>
          </a:prstGeom>
          <a:noFill/>
          <a:ln w="12700">
            <a:solidFill>
              <a:srgbClr val="002060"/>
            </a:solidFill>
          </a:ln>
        </p:spPr>
        <p:txBody>
          <a:bodyPr wrap="square">
            <a:spAutoFit/>
          </a:bodyPr>
          <a:lstStyle/>
          <a:p>
            <a:pPr algn="ctr"/>
            <a:r>
              <a:rPr lang="it-IT" b="1" u="sng" dirty="0">
                <a:solidFill>
                  <a:srgbClr val="002060"/>
                </a:solidFill>
              </a:rPr>
              <a:t>Uomo</a:t>
            </a:r>
          </a:p>
          <a:p>
            <a:pPr marL="285750" indent="-285750">
              <a:buFont typeface="Arial" panose="020B0604020202020204" pitchFamily="34" charset="0"/>
              <a:buChar char="•"/>
            </a:pPr>
            <a:endParaRPr lang="it-IT" dirty="0"/>
          </a:p>
          <a:p>
            <a:pPr marL="285750" indent="-285750">
              <a:buFont typeface="Wingdings" panose="05000000000000000000" pitchFamily="2" charset="2"/>
              <a:buChar char="Ø"/>
            </a:pPr>
            <a:r>
              <a:rPr lang="it-IT" dirty="0"/>
              <a:t>L’ammontare della prima rata annua di pensione complementare sarà di circa </a:t>
            </a:r>
            <a:r>
              <a:rPr lang="it-IT" b="1" u="sng" dirty="0">
                <a:solidFill>
                  <a:srgbClr val="002060"/>
                </a:solidFill>
              </a:rPr>
              <a:t>2.400 euro</a:t>
            </a:r>
            <a:r>
              <a:rPr lang="it-IT" dirty="0"/>
              <a:t>.</a:t>
            </a:r>
          </a:p>
        </p:txBody>
      </p:sp>
    </p:spTree>
    <p:extLst>
      <p:ext uri="{BB962C8B-B14F-4D97-AF65-F5344CB8AC3E}">
        <p14:creationId xmlns:p14="http://schemas.microsoft.com/office/powerpoint/2010/main" val="2774052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BC53B1-BA0C-437B-94BC-1AB7905D444D}"/>
              </a:ext>
            </a:extLst>
          </p:cNvPr>
          <p:cNvSpPr>
            <a:spLocks noGrp="1"/>
          </p:cNvSpPr>
          <p:nvPr>
            <p:ph type="title"/>
          </p:nvPr>
        </p:nvSpPr>
        <p:spPr/>
        <p:txBody>
          <a:bodyPr>
            <a:normAutofit/>
          </a:bodyPr>
          <a:lstStyle/>
          <a:p>
            <a:r>
              <a:rPr lang="it-IT" sz="3600" dirty="0"/>
              <a:t>L’importanza dei costi dei Fondi Pensione (ISC)</a:t>
            </a:r>
          </a:p>
        </p:txBody>
      </p:sp>
      <p:sp>
        <p:nvSpPr>
          <p:cNvPr id="3" name="Segnaposto contenuto 2">
            <a:extLst>
              <a:ext uri="{FF2B5EF4-FFF2-40B4-BE49-F238E27FC236}">
                <a16:creationId xmlns:a16="http://schemas.microsoft.com/office/drawing/2014/main" id="{9CFFD83A-0F64-454A-A8DC-D77DAC89162D}"/>
              </a:ext>
            </a:extLst>
          </p:cNvPr>
          <p:cNvSpPr>
            <a:spLocks noGrp="1"/>
          </p:cNvSpPr>
          <p:nvPr>
            <p:ph idx="1"/>
          </p:nvPr>
        </p:nvSpPr>
        <p:spPr/>
        <p:txBody>
          <a:bodyPr>
            <a:normAutofit fontScale="25000" lnSpcReduction="20000"/>
          </a:bodyPr>
          <a:lstStyle/>
          <a:p>
            <a:pPr marL="0" indent="0" algn="l">
              <a:buNone/>
            </a:pPr>
            <a:endParaRPr lang="it-IT" sz="1800" b="0" i="0" u="none" strike="noStrike" baseline="0" dirty="0">
              <a:solidFill>
                <a:srgbClr val="000000"/>
              </a:solidFill>
              <a:latin typeface="Verdana" panose="020B0604030504040204" pitchFamily="34" charset="0"/>
            </a:endParaRPr>
          </a:p>
          <a:p>
            <a:r>
              <a:rPr lang="it-IT" sz="8000" dirty="0">
                <a:solidFill>
                  <a:srgbClr val="0D553F"/>
                </a:solidFill>
                <a:latin typeface="Calibri" panose="020F0502020204030204" pitchFamily="34" charset="0"/>
              </a:rPr>
              <a:t> Per compiere scelte previdenziali consapevoli e adeguate è necessario conoscere le caratteristiche delle forme pensionistiche. In particolare, è importante valutare i costi applicati, in quanto possono avere un impatto significativo sulla pensione che verrà erogata.</a:t>
            </a:r>
          </a:p>
          <a:p>
            <a:r>
              <a:rPr lang="it-IT" sz="8000" b="0" i="0" u="none" strike="noStrike" baseline="0" dirty="0">
                <a:solidFill>
                  <a:srgbClr val="000000"/>
                </a:solidFill>
                <a:latin typeface="Calibri" panose="020F0502020204030204" pitchFamily="34" charset="0"/>
              </a:rPr>
              <a:t>Visitare il sito della COVIP dove trovi il </a:t>
            </a:r>
            <a:r>
              <a:rPr lang="it-IT" sz="8000" b="1" i="0" u="none" strike="noStrike" baseline="0" dirty="0" err="1">
                <a:solidFill>
                  <a:srgbClr val="0D543E"/>
                </a:solidFill>
                <a:latin typeface="Calibri" panose="020F0502020204030204" pitchFamily="34" charset="0"/>
              </a:rPr>
              <a:t>Comparatoredeicostidelleformepensionistiche</a:t>
            </a:r>
            <a:r>
              <a:rPr lang="it-IT" sz="8000" b="1" i="0" u="none" strike="noStrike" baseline="0" dirty="0">
                <a:solidFill>
                  <a:srgbClr val="0D543E"/>
                </a:solidFill>
                <a:latin typeface="Calibri" panose="020F0502020204030204" pitchFamily="34" charset="0"/>
              </a:rPr>
              <a:t> </a:t>
            </a:r>
            <a:r>
              <a:rPr lang="it-IT" sz="8000" b="0" i="0" u="none" strike="noStrike" baseline="0" dirty="0">
                <a:solidFill>
                  <a:srgbClr val="000000"/>
                </a:solidFill>
                <a:latin typeface="Calibri" panose="020F0502020204030204" pitchFamily="34" charset="0"/>
              </a:rPr>
              <a:t>che consente di confrontare l’ISC di tutti i comparti delle varie forme pensionistiche complementari (</a:t>
            </a:r>
            <a:r>
              <a:rPr lang="it-IT" sz="8000" b="1" i="0" u="none" strike="noStrike" baseline="0" dirty="0">
                <a:solidFill>
                  <a:srgbClr val="0462C1"/>
                </a:solidFill>
                <a:latin typeface="Calibri" panose="020F0502020204030204" pitchFamily="34" charset="0"/>
                <a:hlinkClick r:id="rId2"/>
              </a:rPr>
              <a:t>http://www.covip.it/</a:t>
            </a:r>
            <a:r>
              <a:rPr lang="it-IT" sz="8000" b="1" i="0" u="none" strike="noStrike" baseline="0" dirty="0" err="1">
                <a:solidFill>
                  <a:srgbClr val="0462C1"/>
                </a:solidFill>
                <a:latin typeface="Calibri" panose="020F0502020204030204" pitchFamily="34" charset="0"/>
                <a:hlinkClick r:id="rId2"/>
              </a:rPr>
              <a:t>isc_dinamico</a:t>
            </a:r>
            <a:r>
              <a:rPr lang="it-IT" sz="8000" b="1" i="0" u="none" strike="noStrike" baseline="0" dirty="0">
                <a:solidFill>
                  <a:srgbClr val="0462C1"/>
                </a:solidFill>
                <a:latin typeface="Calibri" panose="020F0502020204030204" pitchFamily="34" charset="0"/>
                <a:hlinkClick r:id="rId2"/>
              </a:rPr>
              <a:t>/</a:t>
            </a:r>
            <a:r>
              <a:rPr lang="it-IT" sz="8000" b="0" i="0" u="none" strike="noStrike" baseline="0" dirty="0">
                <a:solidFill>
                  <a:srgbClr val="000000"/>
                </a:solidFill>
                <a:latin typeface="Calibri" panose="020F0502020204030204" pitchFamily="34" charset="0"/>
              </a:rPr>
              <a:t>).</a:t>
            </a:r>
          </a:p>
          <a:p>
            <a:r>
              <a:rPr lang="it-IT" sz="8000" b="0" i="0" dirty="0">
                <a:solidFill>
                  <a:srgbClr val="0D553F"/>
                </a:solidFill>
                <a:effectLst/>
                <a:latin typeface="Calibri" panose="020F0502020204030204" pitchFamily="34" charset="0"/>
              </a:rPr>
              <a:t>L’ISC è calcolato secondo una </a:t>
            </a:r>
            <a:r>
              <a:rPr lang="it-IT" sz="8000" b="0" i="0" u="none" strike="noStrike" dirty="0">
                <a:solidFill>
                  <a:srgbClr val="337AB7"/>
                </a:solidFill>
                <a:effectLst/>
                <a:latin typeface="Calibri" panose="020F0502020204030204" pitchFamily="34" charset="0"/>
                <a:hlinkClick r:id="rId3"/>
              </a:rPr>
              <a:t>metodologia</a:t>
            </a:r>
            <a:r>
              <a:rPr lang="it-IT" sz="8000" b="0" i="0" dirty="0">
                <a:solidFill>
                  <a:srgbClr val="0D553F"/>
                </a:solidFill>
                <a:effectLst/>
                <a:latin typeface="Calibri" panose="020F0502020204030204" pitchFamily="34" charset="0"/>
              </a:rPr>
              <a:t> definita dalla COVIP, in modo analogo per tutte le forme pensionistiche complementari, facendo riferimento a un aderente-tipo che versa un contributo annuo di 2.500 euro e ipotizzando un tasso di rendimento annuo del 4%. Per il calcolo dell’ISC vengono utilizzati i costi </a:t>
            </a:r>
            <a:r>
              <a:rPr lang="it-IT" sz="8000" b="0" i="1" dirty="0">
                <a:solidFill>
                  <a:srgbClr val="0D553F"/>
                </a:solidFill>
                <a:effectLst/>
                <a:latin typeface="Calibri" panose="020F0502020204030204" pitchFamily="34" charset="0"/>
              </a:rPr>
              <a:t>standard</a:t>
            </a:r>
            <a:r>
              <a:rPr lang="it-IT" sz="8000" b="0" i="0" dirty="0">
                <a:solidFill>
                  <a:srgbClr val="0D553F"/>
                </a:solidFill>
                <a:effectLst/>
                <a:latin typeface="Calibri" panose="020F0502020204030204" pitchFamily="34" charset="0"/>
              </a:rPr>
              <a:t> applicati dalle forme pensionistiche, senza tenere conto delle eventuali agevolazioni riconosciute a particolari categorie di aderenti.</a:t>
            </a:r>
            <a:br>
              <a:rPr lang="it-IT" sz="8000" dirty="0">
                <a:latin typeface="Calibri" panose="020F0502020204030204" pitchFamily="34" charset="0"/>
              </a:rPr>
            </a:br>
            <a:br>
              <a:rPr lang="it-IT" sz="8000" dirty="0">
                <a:latin typeface="Calibri" panose="020F0502020204030204" pitchFamily="34" charset="0"/>
              </a:rPr>
            </a:br>
            <a:r>
              <a:rPr lang="it-IT" sz="8000" b="0" i="0" dirty="0">
                <a:solidFill>
                  <a:srgbClr val="0D553F"/>
                </a:solidFill>
                <a:effectLst/>
                <a:latin typeface="Calibri" panose="020F0502020204030204" pitchFamily="34" charset="0"/>
              </a:rPr>
              <a:t>Occorre infatti tenere presente che, a parità di condizioni, all’aumentare dei costi sostenuti minore sarà la prestazione pensionistica ricevuta al momento del pensionamento.</a:t>
            </a:r>
            <a:br>
              <a:rPr lang="it-IT" sz="8000" b="0" i="0" dirty="0">
                <a:solidFill>
                  <a:srgbClr val="0D553F"/>
                </a:solidFill>
                <a:effectLst/>
                <a:latin typeface="Calibri" panose="020F0502020204030204" pitchFamily="34" charset="0"/>
              </a:rPr>
            </a:br>
            <a:br>
              <a:rPr lang="it-IT" sz="8000" b="0" i="0" dirty="0">
                <a:solidFill>
                  <a:srgbClr val="0D553F"/>
                </a:solidFill>
                <a:effectLst/>
                <a:latin typeface="Calibri" panose="020F0502020204030204" pitchFamily="34" charset="0"/>
              </a:rPr>
            </a:br>
            <a:r>
              <a:rPr lang="it-IT" sz="8000" b="0" i="1" dirty="0">
                <a:solidFill>
                  <a:srgbClr val="0D553F"/>
                </a:solidFill>
                <a:effectLst/>
                <a:latin typeface="Calibri" panose="020F0502020204030204" pitchFamily="34" charset="0"/>
              </a:rPr>
              <a:t>Ad esempio, un ISC del 2% invece che dell’1% può ridurre il capitale accumulato dopo 35 anni di partecipazione al piano pensionistico di circa il 18 per cento (ad esempio da 100.000 a 82.000 euro).</a:t>
            </a:r>
            <a:endParaRPr lang="it-IT" sz="8000" b="0" i="0" dirty="0">
              <a:solidFill>
                <a:srgbClr val="0D553F"/>
              </a:solidFill>
              <a:effectLst/>
              <a:latin typeface="Calibri" panose="020F0502020204030204" pitchFamily="34" charset="0"/>
            </a:endParaRPr>
          </a:p>
          <a:p>
            <a:endParaRPr lang="it-IT" dirty="0"/>
          </a:p>
        </p:txBody>
      </p:sp>
      <p:sp>
        <p:nvSpPr>
          <p:cNvPr id="4" name="CasellaDiTesto 3">
            <a:extLst>
              <a:ext uri="{FF2B5EF4-FFF2-40B4-BE49-F238E27FC236}">
                <a16:creationId xmlns:a16="http://schemas.microsoft.com/office/drawing/2014/main" id="{D35D04D6-85A6-4E02-A9F6-186484C30AB6}"/>
              </a:ext>
            </a:extLst>
          </p:cNvPr>
          <p:cNvSpPr txBox="1"/>
          <p:nvPr/>
        </p:nvSpPr>
        <p:spPr>
          <a:xfrm>
            <a:off x="1060327" y="6402475"/>
            <a:ext cx="12191999" cy="369332"/>
          </a:xfrm>
          <a:prstGeom prst="rect">
            <a:avLst/>
          </a:prstGeom>
          <a:noFill/>
        </p:spPr>
        <p:txBody>
          <a:bodyPr wrap="square">
            <a:spAutoFit/>
          </a:bodyPr>
          <a:lstStyle/>
          <a:p>
            <a:r>
              <a:rPr lang="it-IT" sz="1800" b="1" i="1" dirty="0">
                <a:solidFill>
                  <a:srgbClr val="FF6600"/>
                </a:solidFill>
              </a:rPr>
              <a:t>LA CASSA INCONTRA I NOTAI .</a:t>
            </a:r>
            <a:r>
              <a:rPr lang="it-IT" b="1" i="1" dirty="0">
                <a:solidFill>
                  <a:srgbClr val="FF6600"/>
                </a:solidFill>
              </a:rPr>
              <a:t> Andrea Dello Russo – Consigliere Cassa NN. Ravenna 19/10/2024</a:t>
            </a:r>
            <a:endParaRPr lang="it-IT" sz="1800" b="1" i="1" dirty="0">
              <a:solidFill>
                <a:srgbClr val="FF6600"/>
              </a:solidFill>
            </a:endParaRPr>
          </a:p>
        </p:txBody>
      </p:sp>
    </p:spTree>
    <p:extLst>
      <p:ext uri="{BB962C8B-B14F-4D97-AF65-F5344CB8AC3E}">
        <p14:creationId xmlns:p14="http://schemas.microsoft.com/office/powerpoint/2010/main" val="283270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FF42C3-49CD-4F79-8155-3693082F2788}"/>
              </a:ext>
            </a:extLst>
          </p:cNvPr>
          <p:cNvSpPr>
            <a:spLocks noGrp="1"/>
          </p:cNvSpPr>
          <p:nvPr>
            <p:ph type="title"/>
          </p:nvPr>
        </p:nvSpPr>
        <p:spPr/>
        <p:txBody>
          <a:bodyPr/>
          <a:lstStyle/>
          <a:p>
            <a:r>
              <a:rPr lang="it-IT" dirty="0"/>
              <a:t>Come controllare la posizione </a:t>
            </a:r>
          </a:p>
        </p:txBody>
      </p:sp>
      <p:sp>
        <p:nvSpPr>
          <p:cNvPr id="3" name="Segnaposto contenuto 2">
            <a:extLst>
              <a:ext uri="{FF2B5EF4-FFF2-40B4-BE49-F238E27FC236}">
                <a16:creationId xmlns:a16="http://schemas.microsoft.com/office/drawing/2014/main" id="{576F4772-81C9-44A5-B73F-D75DDF5C4272}"/>
              </a:ext>
            </a:extLst>
          </p:cNvPr>
          <p:cNvSpPr>
            <a:spLocks noGrp="1"/>
          </p:cNvSpPr>
          <p:nvPr>
            <p:ph idx="1"/>
          </p:nvPr>
        </p:nvSpPr>
        <p:spPr/>
        <p:txBody>
          <a:bodyPr>
            <a:normAutofit fontScale="92500"/>
          </a:bodyPr>
          <a:lstStyle/>
          <a:p>
            <a:r>
              <a:rPr lang="it-IT" sz="1800" b="0" i="0" u="none" strike="noStrike" baseline="0" dirty="0">
                <a:solidFill>
                  <a:srgbClr val="000000"/>
                </a:solidFill>
                <a:latin typeface="Verdana" panose="020B0604030504040204" pitchFamily="34" charset="0"/>
              </a:rPr>
              <a:t>Sul sito </a:t>
            </a:r>
            <a:r>
              <a:rPr lang="it-IT" sz="1800" b="0" i="1" u="none" strike="noStrike" baseline="0" dirty="0">
                <a:solidFill>
                  <a:srgbClr val="000000"/>
                </a:solidFill>
                <a:latin typeface="Verdana" panose="020B0604030504040204" pitchFamily="34" charset="0"/>
              </a:rPr>
              <a:t>web </a:t>
            </a:r>
            <a:r>
              <a:rPr lang="it-IT" sz="1800" b="0" i="0" u="none" strike="noStrike" baseline="0" dirty="0">
                <a:solidFill>
                  <a:srgbClr val="000000"/>
                </a:solidFill>
                <a:latin typeface="Verdana" panose="020B0604030504040204" pitchFamily="34" charset="0"/>
              </a:rPr>
              <a:t>della forma pensionistica puoi effettuare in ogni momento una simulazione personalizzata della tua presunta pensione complementare futura</a:t>
            </a:r>
          </a:p>
          <a:p>
            <a:r>
              <a:rPr lang="it-IT" sz="1800" b="1" i="0" u="none" strike="noStrike" baseline="0" dirty="0">
                <a:solidFill>
                  <a:srgbClr val="0D543E"/>
                </a:solidFill>
                <a:latin typeface="Verdana" panose="020B0604030504040204" pitchFamily="34" charset="0"/>
              </a:rPr>
              <a:t>Le informazioni che ricevi ogni anno ti consentono di controllare tempo per tempo la regolarità dei versamenti effettuati e l’adeguatezza del percorso previdenziale che hai scelto. Nel caso tu lo ritenga opportuno, puoi modificare alcune scelte che hai compiuto, ad esempio aumentare i contributi o cambiare il comparto.</a:t>
            </a:r>
            <a:endParaRPr lang="it-IT" sz="1800" b="0" i="0" u="none" strike="noStrike" baseline="0" dirty="0">
              <a:solidFill>
                <a:srgbClr val="0D543E"/>
              </a:solidFill>
              <a:latin typeface="Verdana" panose="020B0604030504040204" pitchFamily="34" charset="0"/>
            </a:endParaRPr>
          </a:p>
          <a:p>
            <a:r>
              <a:rPr lang="it-IT" sz="1800" b="0" i="0" u="none" strike="noStrike" baseline="0" dirty="0">
                <a:solidFill>
                  <a:srgbClr val="000000"/>
                </a:solidFill>
                <a:latin typeface="Verdana" panose="020B0604030504040204" pitchFamily="34" charset="0"/>
              </a:rPr>
              <a:t>Con l’avanzare dell’età e quindi con l’avvicinarsi del momento del pensionamento, è importante  valutare se il comparto inizialmente scelto è ancora adeguato alle proprie esigenze, oppure spostare se progressivamente la posizione individuale maturata verso comparti più prudenti nell’ottica di adeguare costantemente il profilo di rischio all’età anagrafica. Compilare periodicamente (almeno ogni tre anni) il </a:t>
            </a:r>
            <a:r>
              <a:rPr lang="it-IT" sz="1800" b="1" i="0" u="none" strike="noStrike" baseline="0" dirty="0">
                <a:solidFill>
                  <a:srgbClr val="0D543E"/>
                </a:solidFill>
                <a:latin typeface="Verdana" panose="020B0604030504040204" pitchFamily="34" charset="0"/>
              </a:rPr>
              <a:t>Questionario di autovalutazione </a:t>
            </a:r>
            <a:r>
              <a:rPr lang="it-IT" sz="1800" b="0" i="0" u="none" strike="noStrike" baseline="0" dirty="0">
                <a:solidFill>
                  <a:srgbClr val="000000"/>
                </a:solidFill>
                <a:latin typeface="Verdana" panose="020B0604030504040204" pitchFamily="34" charset="0"/>
              </a:rPr>
              <a:t>sul sito </a:t>
            </a:r>
            <a:r>
              <a:rPr lang="it-IT" sz="1800" b="0" i="1" u="none" strike="noStrike" baseline="0" dirty="0">
                <a:solidFill>
                  <a:srgbClr val="000000"/>
                </a:solidFill>
                <a:latin typeface="Verdana" panose="020B0604030504040204" pitchFamily="34" charset="0"/>
              </a:rPr>
              <a:t>web </a:t>
            </a:r>
            <a:r>
              <a:rPr lang="it-IT" sz="1800" b="0" i="0" u="none" strike="noStrike" baseline="0" dirty="0">
                <a:solidFill>
                  <a:srgbClr val="000000"/>
                </a:solidFill>
                <a:latin typeface="Verdana" panose="020B0604030504040204" pitchFamily="34" charset="0"/>
              </a:rPr>
              <a:t>del fondo pensione può aiutarti a valutare tempo per tempo l’adeguatezza del comparto scelto.</a:t>
            </a:r>
          </a:p>
          <a:p>
            <a:r>
              <a:rPr lang="it-IT" sz="1800" b="0" i="0" u="none" strike="noStrike" baseline="0" dirty="0">
                <a:solidFill>
                  <a:srgbClr val="000000"/>
                </a:solidFill>
                <a:latin typeface="Verdana" panose="020B0604030504040204" pitchFamily="34" charset="0"/>
              </a:rPr>
              <a:t>Al momento di andare in pensione è importante monitorare le condizioni dei mercati finanziari, posticipando eventualmente la richiesta delle prestazioni in caso di andamento negativo dei mercati finanziari, per non incorrere nel rischio di realizzare eventuali perdite.</a:t>
            </a:r>
            <a:endParaRPr lang="it-IT" dirty="0"/>
          </a:p>
        </p:txBody>
      </p:sp>
      <p:sp>
        <p:nvSpPr>
          <p:cNvPr id="4" name="CasellaDiTesto 3">
            <a:extLst>
              <a:ext uri="{FF2B5EF4-FFF2-40B4-BE49-F238E27FC236}">
                <a16:creationId xmlns:a16="http://schemas.microsoft.com/office/drawing/2014/main" id="{BB20B3BF-E748-4E13-AD92-C805A041A72F}"/>
              </a:ext>
            </a:extLst>
          </p:cNvPr>
          <p:cNvSpPr txBox="1"/>
          <p:nvPr/>
        </p:nvSpPr>
        <p:spPr>
          <a:xfrm>
            <a:off x="1499239" y="6308209"/>
            <a:ext cx="12191999" cy="369332"/>
          </a:xfrm>
          <a:prstGeom prst="rect">
            <a:avLst/>
          </a:prstGeom>
          <a:noFill/>
        </p:spPr>
        <p:txBody>
          <a:bodyPr wrap="square">
            <a:spAutoFit/>
          </a:bodyPr>
          <a:lstStyle/>
          <a:p>
            <a:r>
              <a:rPr lang="it-IT" sz="1800" b="1" i="1" dirty="0">
                <a:solidFill>
                  <a:srgbClr val="FF6600"/>
                </a:solidFill>
              </a:rPr>
              <a:t>LA CASSA INCONTRA I NOTAI .</a:t>
            </a:r>
            <a:r>
              <a:rPr lang="it-IT" b="1" i="1" dirty="0">
                <a:solidFill>
                  <a:srgbClr val="FF6600"/>
                </a:solidFill>
              </a:rPr>
              <a:t> Andrea Dello Russo – Consigliere Cassa NN. Ravenna 19/10/2024</a:t>
            </a:r>
            <a:endParaRPr lang="it-IT" sz="1800" b="1" i="1" dirty="0">
              <a:solidFill>
                <a:srgbClr val="FF6600"/>
              </a:solidFill>
            </a:endParaRPr>
          </a:p>
        </p:txBody>
      </p:sp>
    </p:spTree>
    <p:extLst>
      <p:ext uri="{BB962C8B-B14F-4D97-AF65-F5344CB8AC3E}">
        <p14:creationId xmlns:p14="http://schemas.microsoft.com/office/powerpoint/2010/main" val="345772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0D821B-C45F-ED0E-476A-FC48E0E3AB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38518" y="6143774"/>
            <a:ext cx="1173541" cy="6404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B5DA93BF-12A2-089D-EF13-3E230CF638B5}"/>
              </a:ext>
            </a:extLst>
          </p:cNvPr>
          <p:cNvSpPr txBox="1"/>
          <p:nvPr/>
        </p:nvSpPr>
        <p:spPr>
          <a:xfrm>
            <a:off x="933170" y="356489"/>
            <a:ext cx="7321597" cy="830997"/>
          </a:xfrm>
          <a:prstGeom prst="rect">
            <a:avLst/>
          </a:prstGeom>
          <a:noFill/>
        </p:spPr>
        <p:txBody>
          <a:bodyPr wrap="square">
            <a:spAutoFit/>
          </a:bodyPr>
          <a:lstStyle/>
          <a:p>
            <a:pPr marL="476239">
              <a:spcBef>
                <a:spcPts val="800"/>
              </a:spcBef>
              <a:tabLst>
                <a:tab pos="476239" algn="l"/>
              </a:tabLst>
            </a:pPr>
            <a:r>
              <a:rPr lang="it-IT" sz="2400" b="1" dirty="0">
                <a:solidFill>
                  <a:srgbClr val="FF6600"/>
                </a:solidFill>
              </a:rPr>
              <a:t>LE CONVENZIONI COLLEGATE ALLE PRESTAZIONI PREVIDENZIALI ED ASSISTENZIALI</a:t>
            </a:r>
          </a:p>
        </p:txBody>
      </p:sp>
      <p:sp>
        <p:nvSpPr>
          <p:cNvPr id="2" name="CasellaDiTesto 1">
            <a:extLst>
              <a:ext uri="{FF2B5EF4-FFF2-40B4-BE49-F238E27FC236}">
                <a16:creationId xmlns:a16="http://schemas.microsoft.com/office/drawing/2014/main" id="{AA8B173F-36E4-8B2A-16F7-93E293A62A91}"/>
              </a:ext>
            </a:extLst>
          </p:cNvPr>
          <p:cNvSpPr txBox="1"/>
          <p:nvPr/>
        </p:nvSpPr>
        <p:spPr>
          <a:xfrm>
            <a:off x="568893" y="1289697"/>
            <a:ext cx="8167994" cy="646331"/>
          </a:xfrm>
          <a:prstGeom prst="rect">
            <a:avLst/>
          </a:prstGeom>
          <a:noFill/>
        </p:spPr>
        <p:txBody>
          <a:bodyPr wrap="square">
            <a:spAutoFit/>
          </a:bodyPr>
          <a:lstStyle/>
          <a:p>
            <a:r>
              <a:rPr lang="it-IT" sz="1800" dirty="0">
                <a:effectLst/>
                <a:latin typeface="Calibri" panose="020F0502020204030204" pitchFamily="34" charset="0"/>
                <a:ea typeface="Calibri" panose="020F0502020204030204" pitchFamily="34" charset="0"/>
              </a:rPr>
              <a:t>Sono attive apposite convenzioni stipulate con istituti bancari primari che permettono l’accesso a linee di credito agevolate per tutti gli iscritti.</a:t>
            </a:r>
            <a:endParaRPr lang="it-IT" sz="1800" dirty="0"/>
          </a:p>
        </p:txBody>
      </p:sp>
      <p:pic>
        <p:nvPicPr>
          <p:cNvPr id="5" name="Picture 2" descr="Gratis Banconote E Monete Accanto Alla Cassetta Di Sicurezza Grigia Foto a disposizione">
            <a:extLst>
              <a:ext uri="{FF2B5EF4-FFF2-40B4-BE49-F238E27FC236}">
                <a16:creationId xmlns:a16="http://schemas.microsoft.com/office/drawing/2014/main" id="{C3AB5813-817E-087C-4F73-0E5493A040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01" b="4073"/>
          <a:stretch/>
        </p:blipFill>
        <p:spPr bwMode="auto">
          <a:xfrm>
            <a:off x="8816828" y="73808"/>
            <a:ext cx="3295231" cy="1529323"/>
          </a:xfrm>
          <a:prstGeom prst="rect">
            <a:avLst/>
          </a:prstGeom>
          <a:noFill/>
          <a:ln>
            <a:noFill/>
          </a:ln>
          <a:extLst>
            <a:ext uri="{53640926-AAD7-44D8-BBD7-CCE9431645EC}">
              <a14:shadowObscured xmlns:a14="http://schemas.microsoft.com/office/drawing/2010/main"/>
            </a:ext>
          </a:extLst>
        </p:spPr>
      </p:pic>
      <p:graphicFrame>
        <p:nvGraphicFramePr>
          <p:cNvPr id="4" name="Diagramma 3">
            <a:extLst>
              <a:ext uri="{FF2B5EF4-FFF2-40B4-BE49-F238E27FC236}">
                <a16:creationId xmlns:a16="http://schemas.microsoft.com/office/drawing/2014/main" id="{2D04ABFB-6962-1A88-BFFB-4B18FD821084}"/>
              </a:ext>
            </a:extLst>
          </p:cNvPr>
          <p:cNvGraphicFramePr/>
          <p:nvPr/>
        </p:nvGraphicFramePr>
        <p:xfrm>
          <a:off x="568893" y="2120840"/>
          <a:ext cx="10537811" cy="42198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egnaposto piè di pagina 5">
            <a:extLst>
              <a:ext uri="{FF2B5EF4-FFF2-40B4-BE49-F238E27FC236}">
                <a16:creationId xmlns:a16="http://schemas.microsoft.com/office/drawing/2014/main" id="{7DBA1983-9CEC-4192-BA64-BAE91DD30CDC}"/>
              </a:ext>
            </a:extLst>
          </p:cNvPr>
          <p:cNvSpPr>
            <a:spLocks noGrp="1"/>
          </p:cNvSpPr>
          <p:nvPr>
            <p:ph type="ftr" sz="quarter" idx="11"/>
          </p:nvPr>
        </p:nvSpPr>
        <p:spPr>
          <a:xfrm>
            <a:off x="1101012" y="6356350"/>
            <a:ext cx="10207690" cy="365125"/>
          </a:xfrm>
        </p:spPr>
        <p:txBody>
          <a:bodyPr/>
          <a:lstStyle/>
          <a:p>
            <a:endParaRPr lang="it-IT" sz="1600" b="1" i="1" dirty="0">
              <a:solidFill>
                <a:srgbClr val="FF6600"/>
              </a:solidFill>
            </a:endParaRPr>
          </a:p>
          <a:p>
            <a:r>
              <a:rPr lang="it-IT" sz="1600" b="1" i="1" dirty="0">
                <a:solidFill>
                  <a:srgbClr val="FF6600"/>
                </a:solidFill>
              </a:rPr>
              <a:t>LA CASSA INCONTRA I NOTAI . Andrea Dello Russo – Consigliere Cassa NN. Ravenna 19/10/2024</a:t>
            </a:r>
          </a:p>
          <a:p>
            <a:endParaRPr lang="it-IT" dirty="0"/>
          </a:p>
        </p:txBody>
      </p:sp>
    </p:spTree>
    <p:extLst>
      <p:ext uri="{BB962C8B-B14F-4D97-AF65-F5344CB8AC3E}">
        <p14:creationId xmlns:p14="http://schemas.microsoft.com/office/powerpoint/2010/main" val="1836671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0D821B-C45F-ED0E-476A-FC48E0E3AB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39739" y="5457119"/>
            <a:ext cx="2205934" cy="1203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B5DA93BF-12A2-089D-EF13-3E230CF638B5}"/>
              </a:ext>
            </a:extLst>
          </p:cNvPr>
          <p:cNvSpPr txBox="1"/>
          <p:nvPr/>
        </p:nvSpPr>
        <p:spPr>
          <a:xfrm>
            <a:off x="1210007" y="351909"/>
            <a:ext cx="5727505" cy="830997"/>
          </a:xfrm>
          <a:prstGeom prst="rect">
            <a:avLst/>
          </a:prstGeom>
          <a:noFill/>
        </p:spPr>
        <p:txBody>
          <a:bodyPr wrap="square">
            <a:spAutoFit/>
          </a:bodyPr>
          <a:lstStyle/>
          <a:p>
            <a:pPr marL="476239">
              <a:spcBef>
                <a:spcPts val="800"/>
              </a:spcBef>
              <a:tabLst>
                <a:tab pos="476239" algn="l"/>
              </a:tabLst>
            </a:pPr>
            <a:r>
              <a:rPr lang="it-IT" sz="2400" b="1" dirty="0">
                <a:solidFill>
                  <a:srgbClr val="FF6600"/>
                </a:solidFill>
              </a:rPr>
              <a:t>LA NUOVA AREA RISERVATA DELLA CASSA DEL NOTARIATO</a:t>
            </a:r>
          </a:p>
        </p:txBody>
      </p:sp>
      <p:sp>
        <p:nvSpPr>
          <p:cNvPr id="7" name="CasellaDiTesto 6">
            <a:extLst>
              <a:ext uri="{FF2B5EF4-FFF2-40B4-BE49-F238E27FC236}">
                <a16:creationId xmlns:a16="http://schemas.microsoft.com/office/drawing/2014/main" id="{EB0F2D8B-60C6-6CBC-4500-59874C4A6F1B}"/>
              </a:ext>
            </a:extLst>
          </p:cNvPr>
          <p:cNvSpPr txBox="1"/>
          <p:nvPr/>
        </p:nvSpPr>
        <p:spPr>
          <a:xfrm>
            <a:off x="470869" y="1429802"/>
            <a:ext cx="6325550" cy="369332"/>
          </a:xfrm>
          <a:prstGeom prst="rect">
            <a:avLst/>
          </a:prstGeom>
          <a:noFill/>
        </p:spPr>
        <p:txBody>
          <a:bodyPr wrap="square">
            <a:spAutoFit/>
          </a:bodyPr>
          <a:lstStyle/>
          <a:p>
            <a:pPr algn="just"/>
            <a:r>
              <a:rPr lang="it-IT" sz="1800" dirty="0"/>
              <a:t>Eseguito l’accesso nell’Area Riservata tramite SPID l’iscritto potrà:</a:t>
            </a:r>
          </a:p>
        </p:txBody>
      </p:sp>
      <p:sp>
        <p:nvSpPr>
          <p:cNvPr id="8" name="CasellaDiTesto 7">
            <a:extLst>
              <a:ext uri="{FF2B5EF4-FFF2-40B4-BE49-F238E27FC236}">
                <a16:creationId xmlns:a16="http://schemas.microsoft.com/office/drawing/2014/main" id="{79A9ABD4-13F4-1A63-0ACE-8D47294C1CF2}"/>
              </a:ext>
            </a:extLst>
          </p:cNvPr>
          <p:cNvSpPr txBox="1"/>
          <p:nvPr/>
        </p:nvSpPr>
        <p:spPr>
          <a:xfrm>
            <a:off x="588460" y="2801983"/>
            <a:ext cx="8879917" cy="369332"/>
          </a:xfrm>
          <a:prstGeom prst="rect">
            <a:avLst/>
          </a:prstGeom>
          <a:noFill/>
        </p:spPr>
        <p:txBody>
          <a:bodyPr wrap="square" rtlCol="0">
            <a:spAutoFit/>
          </a:bodyPr>
          <a:lstStyle/>
          <a:p>
            <a:pPr algn="just"/>
            <a:r>
              <a:rPr lang="it-IT" b="1" u="sng" dirty="0"/>
              <a:t>Consultare</a:t>
            </a:r>
            <a:r>
              <a:rPr lang="it-IT" dirty="0"/>
              <a:t> i propri dati previdenziali e simulare la propria pensione futura.</a:t>
            </a:r>
          </a:p>
        </p:txBody>
      </p:sp>
      <p:sp>
        <p:nvSpPr>
          <p:cNvPr id="9" name="CasellaDiTesto 8">
            <a:extLst>
              <a:ext uri="{FF2B5EF4-FFF2-40B4-BE49-F238E27FC236}">
                <a16:creationId xmlns:a16="http://schemas.microsoft.com/office/drawing/2014/main" id="{B48DB358-12F6-5880-51FB-D3C1C9505D9E}"/>
              </a:ext>
            </a:extLst>
          </p:cNvPr>
          <p:cNvSpPr txBox="1"/>
          <p:nvPr/>
        </p:nvSpPr>
        <p:spPr>
          <a:xfrm>
            <a:off x="645103" y="4052852"/>
            <a:ext cx="9323232" cy="1200329"/>
          </a:xfrm>
          <a:prstGeom prst="rect">
            <a:avLst/>
          </a:prstGeom>
          <a:noFill/>
        </p:spPr>
        <p:txBody>
          <a:bodyPr wrap="square" rtlCol="0">
            <a:spAutoFit/>
          </a:bodyPr>
          <a:lstStyle/>
          <a:p>
            <a:pPr algn="just"/>
            <a:r>
              <a:rPr lang="it-IT" b="1" u="sng" dirty="0"/>
              <a:t>Richiedere</a:t>
            </a:r>
            <a:r>
              <a:rPr lang="it-IT" dirty="0"/>
              <a:t> alcune prestazioni previdenziali e assistenziali come:</a:t>
            </a:r>
          </a:p>
          <a:p>
            <a:pPr marL="285750" indent="-285750" algn="just">
              <a:buFont typeface="Arial" panose="020B0604020202020204" pitchFamily="34" charset="0"/>
              <a:buChar char="•"/>
            </a:pPr>
            <a:r>
              <a:rPr lang="it-IT" dirty="0"/>
              <a:t>la pensione diretta;</a:t>
            </a:r>
          </a:p>
          <a:p>
            <a:pPr marL="285750" indent="-285750" algn="just">
              <a:buFont typeface="Arial" panose="020B0604020202020204" pitchFamily="34" charset="0"/>
              <a:buChar char="•"/>
            </a:pPr>
            <a:r>
              <a:rPr lang="it-IT" dirty="0"/>
              <a:t>l’indennità di maternità,</a:t>
            </a:r>
          </a:p>
          <a:p>
            <a:pPr marL="285750" indent="-285750" algn="just">
              <a:buFont typeface="Arial" panose="020B0604020202020204" pitchFamily="34" charset="0"/>
              <a:buChar char="•"/>
            </a:pPr>
            <a:r>
              <a:rPr lang="it-IT" dirty="0"/>
              <a:t>l’assegno di integrazione.</a:t>
            </a:r>
          </a:p>
        </p:txBody>
      </p:sp>
      <p:sp>
        <p:nvSpPr>
          <p:cNvPr id="10" name="CasellaDiTesto 9">
            <a:extLst>
              <a:ext uri="{FF2B5EF4-FFF2-40B4-BE49-F238E27FC236}">
                <a16:creationId xmlns:a16="http://schemas.microsoft.com/office/drawing/2014/main" id="{33EA07DD-1D0F-048E-2A0F-344D999F7763}"/>
              </a:ext>
            </a:extLst>
          </p:cNvPr>
          <p:cNvSpPr txBox="1"/>
          <p:nvPr/>
        </p:nvSpPr>
        <p:spPr>
          <a:xfrm>
            <a:off x="645104" y="3434909"/>
            <a:ext cx="8879917" cy="369332"/>
          </a:xfrm>
          <a:prstGeom prst="rect">
            <a:avLst/>
          </a:prstGeom>
          <a:noFill/>
        </p:spPr>
        <p:txBody>
          <a:bodyPr wrap="square" rtlCol="0">
            <a:spAutoFit/>
          </a:bodyPr>
          <a:lstStyle/>
          <a:p>
            <a:pPr algn="just"/>
            <a:r>
              <a:rPr lang="it-IT" b="1" u="sng" dirty="0"/>
              <a:t>Scaricare la certificazione unica </a:t>
            </a:r>
            <a:r>
              <a:rPr lang="it-IT" dirty="0"/>
              <a:t>e i cedolini relativi all’erogazione della propria pensione.</a:t>
            </a:r>
          </a:p>
        </p:txBody>
      </p:sp>
      <p:sp>
        <p:nvSpPr>
          <p:cNvPr id="11" name="CasellaDiTesto 10">
            <a:extLst>
              <a:ext uri="{FF2B5EF4-FFF2-40B4-BE49-F238E27FC236}">
                <a16:creationId xmlns:a16="http://schemas.microsoft.com/office/drawing/2014/main" id="{43ABA834-D309-B4BE-D4F6-76242D0B5D5A}"/>
              </a:ext>
            </a:extLst>
          </p:cNvPr>
          <p:cNvSpPr txBox="1"/>
          <p:nvPr/>
        </p:nvSpPr>
        <p:spPr>
          <a:xfrm>
            <a:off x="645103" y="2139180"/>
            <a:ext cx="7863086" cy="369332"/>
          </a:xfrm>
          <a:prstGeom prst="rect">
            <a:avLst/>
          </a:prstGeom>
          <a:noFill/>
        </p:spPr>
        <p:txBody>
          <a:bodyPr wrap="square" rtlCol="0">
            <a:spAutoFit/>
          </a:bodyPr>
          <a:lstStyle/>
          <a:p>
            <a:pPr algn="just"/>
            <a:r>
              <a:rPr lang="it-IT" b="1" u="sng" dirty="0"/>
              <a:t>Aggiornare </a:t>
            </a:r>
            <a:r>
              <a:rPr lang="it-IT" dirty="0"/>
              <a:t>i propri dati anagrafici e di contatto.</a:t>
            </a:r>
          </a:p>
        </p:txBody>
      </p:sp>
      <p:sp>
        <p:nvSpPr>
          <p:cNvPr id="12" name="CasellaDiTesto 11">
            <a:extLst>
              <a:ext uri="{FF2B5EF4-FFF2-40B4-BE49-F238E27FC236}">
                <a16:creationId xmlns:a16="http://schemas.microsoft.com/office/drawing/2014/main" id="{443DB3B0-90F7-EB19-621F-0F7330D7FE71}"/>
              </a:ext>
            </a:extLst>
          </p:cNvPr>
          <p:cNvSpPr txBox="1"/>
          <p:nvPr/>
        </p:nvSpPr>
        <p:spPr>
          <a:xfrm>
            <a:off x="645105" y="5502290"/>
            <a:ext cx="8879917" cy="646331"/>
          </a:xfrm>
          <a:prstGeom prst="rect">
            <a:avLst/>
          </a:prstGeom>
          <a:noFill/>
        </p:spPr>
        <p:txBody>
          <a:bodyPr wrap="square" rtlCol="0">
            <a:spAutoFit/>
          </a:bodyPr>
          <a:lstStyle/>
          <a:p>
            <a:pPr algn="just"/>
            <a:r>
              <a:rPr lang="it-IT" b="1" u="sng" dirty="0"/>
              <a:t>Prenotare un appuntamento telefonico</a:t>
            </a:r>
            <a:r>
              <a:rPr lang="it-IT" dirty="0"/>
              <a:t> o inviare una email per richiedere supporto e informazioni sulle prestazioni assistenziali e previdenziali erogate dall’Ente.</a:t>
            </a:r>
          </a:p>
        </p:txBody>
      </p:sp>
      <p:pic>
        <p:nvPicPr>
          <p:cNvPr id="13" name="Elemento grafico 12" descr="Cursore contorno">
            <a:extLst>
              <a:ext uri="{FF2B5EF4-FFF2-40B4-BE49-F238E27FC236}">
                <a16:creationId xmlns:a16="http://schemas.microsoft.com/office/drawing/2014/main" id="{08A60529-69F4-61AE-2556-66C0FC5DBF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1243" y="2180573"/>
            <a:ext cx="303142" cy="303142"/>
          </a:xfrm>
          <a:prstGeom prst="rect">
            <a:avLst/>
          </a:prstGeom>
        </p:spPr>
      </p:pic>
      <p:pic>
        <p:nvPicPr>
          <p:cNvPr id="14" name="Elemento grafico 13" descr="Cursore contorno">
            <a:extLst>
              <a:ext uri="{FF2B5EF4-FFF2-40B4-BE49-F238E27FC236}">
                <a16:creationId xmlns:a16="http://schemas.microsoft.com/office/drawing/2014/main" id="{2E21C923-E429-CE97-76D9-F70E94827A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6331" y="2838512"/>
            <a:ext cx="303142" cy="303142"/>
          </a:xfrm>
          <a:prstGeom prst="rect">
            <a:avLst/>
          </a:prstGeom>
        </p:spPr>
      </p:pic>
      <p:pic>
        <p:nvPicPr>
          <p:cNvPr id="15" name="Elemento grafico 14" descr="Cursore contorno">
            <a:extLst>
              <a:ext uri="{FF2B5EF4-FFF2-40B4-BE49-F238E27FC236}">
                <a16:creationId xmlns:a16="http://schemas.microsoft.com/office/drawing/2014/main" id="{F434C2C7-5565-5189-64A9-70CCCDC72F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1243" y="3510933"/>
            <a:ext cx="303142" cy="303142"/>
          </a:xfrm>
          <a:prstGeom prst="rect">
            <a:avLst/>
          </a:prstGeom>
        </p:spPr>
      </p:pic>
      <p:pic>
        <p:nvPicPr>
          <p:cNvPr id="16" name="Elemento grafico 15" descr="Cursore contorno">
            <a:extLst>
              <a:ext uri="{FF2B5EF4-FFF2-40B4-BE49-F238E27FC236}">
                <a16:creationId xmlns:a16="http://schemas.microsoft.com/office/drawing/2014/main" id="{05596C3F-E31D-99E4-AFE2-FCC0586B27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1403" y="4080689"/>
            <a:ext cx="303142" cy="303142"/>
          </a:xfrm>
          <a:prstGeom prst="rect">
            <a:avLst/>
          </a:prstGeom>
        </p:spPr>
      </p:pic>
      <p:pic>
        <p:nvPicPr>
          <p:cNvPr id="17" name="Elemento grafico 16" descr="Cursore contorno">
            <a:extLst>
              <a:ext uri="{FF2B5EF4-FFF2-40B4-BE49-F238E27FC236}">
                <a16:creationId xmlns:a16="http://schemas.microsoft.com/office/drawing/2014/main" id="{3623D25D-842C-9A98-7383-D680B5EA95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6330" y="5609001"/>
            <a:ext cx="303142" cy="303142"/>
          </a:xfrm>
          <a:prstGeom prst="rect">
            <a:avLst/>
          </a:prstGeom>
        </p:spPr>
      </p:pic>
      <p:pic>
        <p:nvPicPr>
          <p:cNvPr id="4" name="Immagine 3">
            <a:extLst>
              <a:ext uri="{FF2B5EF4-FFF2-40B4-BE49-F238E27FC236}">
                <a16:creationId xmlns:a16="http://schemas.microsoft.com/office/drawing/2014/main" id="{B850B4FC-F118-A966-DACB-E7E22B2D3C3B}"/>
              </a:ext>
            </a:extLst>
          </p:cNvPr>
          <p:cNvPicPr>
            <a:picLocks noChangeAspect="1"/>
          </p:cNvPicPr>
          <p:nvPr/>
        </p:nvPicPr>
        <p:blipFill>
          <a:blip r:embed="rId6"/>
          <a:stretch>
            <a:fillRect/>
          </a:stretch>
        </p:blipFill>
        <p:spPr>
          <a:xfrm>
            <a:off x="7834437" y="155883"/>
            <a:ext cx="4267796" cy="1505160"/>
          </a:xfrm>
          <a:prstGeom prst="rect">
            <a:avLst/>
          </a:prstGeom>
          <a:ln w="28575">
            <a:solidFill>
              <a:schemeClr val="accent1"/>
            </a:solidFill>
          </a:ln>
        </p:spPr>
      </p:pic>
      <p:sp>
        <p:nvSpPr>
          <p:cNvPr id="18" name="CasellaDiTesto 17">
            <a:extLst>
              <a:ext uri="{FF2B5EF4-FFF2-40B4-BE49-F238E27FC236}">
                <a16:creationId xmlns:a16="http://schemas.microsoft.com/office/drawing/2014/main" id="{91E1A29F-FD69-4186-9FE3-090107B06589}"/>
              </a:ext>
            </a:extLst>
          </p:cNvPr>
          <p:cNvSpPr txBox="1"/>
          <p:nvPr/>
        </p:nvSpPr>
        <p:spPr>
          <a:xfrm>
            <a:off x="219079" y="6397730"/>
            <a:ext cx="12191999" cy="369332"/>
          </a:xfrm>
          <a:prstGeom prst="rect">
            <a:avLst/>
          </a:prstGeom>
          <a:noFill/>
        </p:spPr>
        <p:txBody>
          <a:bodyPr wrap="square">
            <a:spAutoFit/>
          </a:bodyPr>
          <a:lstStyle/>
          <a:p>
            <a:r>
              <a:rPr lang="it-IT" sz="1800" b="1" i="1" dirty="0">
                <a:solidFill>
                  <a:srgbClr val="FF6600"/>
                </a:solidFill>
              </a:rPr>
              <a:t>LA CASSA INCONTRA I NOTAI .</a:t>
            </a:r>
            <a:r>
              <a:rPr lang="it-IT" b="1" i="1" dirty="0">
                <a:solidFill>
                  <a:srgbClr val="FF6600"/>
                </a:solidFill>
              </a:rPr>
              <a:t> Andrea Dello Russo – Consigliere Cassa NN. Ravenna 19/10/2024</a:t>
            </a:r>
            <a:endParaRPr lang="it-IT" sz="1800" b="1" i="1" dirty="0">
              <a:solidFill>
                <a:srgbClr val="FF6600"/>
              </a:solidFill>
            </a:endParaRPr>
          </a:p>
        </p:txBody>
      </p:sp>
    </p:spTree>
    <p:extLst>
      <p:ext uri="{BB962C8B-B14F-4D97-AF65-F5344CB8AC3E}">
        <p14:creationId xmlns:p14="http://schemas.microsoft.com/office/powerpoint/2010/main" val="269470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0D821B-C45F-ED0E-476A-FC48E0E3AB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03522" y="6037641"/>
            <a:ext cx="1142151" cy="623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B5DA93BF-12A2-089D-EF13-3E230CF638B5}"/>
              </a:ext>
            </a:extLst>
          </p:cNvPr>
          <p:cNvSpPr txBox="1"/>
          <p:nvPr/>
        </p:nvSpPr>
        <p:spPr>
          <a:xfrm>
            <a:off x="1185118" y="468002"/>
            <a:ext cx="5819690" cy="830997"/>
          </a:xfrm>
          <a:prstGeom prst="rect">
            <a:avLst/>
          </a:prstGeom>
          <a:noFill/>
        </p:spPr>
        <p:txBody>
          <a:bodyPr wrap="square">
            <a:spAutoFit/>
          </a:bodyPr>
          <a:lstStyle/>
          <a:p>
            <a:pPr marL="476239">
              <a:spcBef>
                <a:spcPts val="800"/>
              </a:spcBef>
              <a:tabLst>
                <a:tab pos="476239" algn="l"/>
              </a:tabLst>
            </a:pPr>
            <a:r>
              <a:rPr lang="it-IT" sz="2400" b="1" dirty="0">
                <a:solidFill>
                  <a:srgbClr val="FF6600"/>
                </a:solidFill>
              </a:rPr>
              <a:t>ESEMPI DI SIMULAZIONE DELLA PENSIONE DIRETTA A DOMANDA</a:t>
            </a:r>
          </a:p>
        </p:txBody>
      </p:sp>
      <p:pic>
        <p:nvPicPr>
          <p:cNvPr id="10" name="Immagine 9">
            <a:extLst>
              <a:ext uri="{FF2B5EF4-FFF2-40B4-BE49-F238E27FC236}">
                <a16:creationId xmlns:a16="http://schemas.microsoft.com/office/drawing/2014/main" id="{869FB1F1-F8B1-10EA-BB5B-7F3F4C0AE603}"/>
              </a:ext>
            </a:extLst>
          </p:cNvPr>
          <p:cNvPicPr>
            <a:picLocks noChangeAspect="1"/>
          </p:cNvPicPr>
          <p:nvPr/>
        </p:nvPicPr>
        <p:blipFill>
          <a:blip r:embed="rId4"/>
          <a:stretch>
            <a:fillRect/>
          </a:stretch>
        </p:blipFill>
        <p:spPr>
          <a:xfrm>
            <a:off x="342732" y="1397671"/>
            <a:ext cx="7296651" cy="5335592"/>
          </a:xfrm>
          <a:prstGeom prst="rect">
            <a:avLst/>
          </a:prstGeom>
          <a:ln>
            <a:noFill/>
          </a:ln>
          <a:effectLst>
            <a:outerShdw blurRad="292100" dist="139700" dir="2700000" algn="tl" rotWithShape="0">
              <a:srgbClr val="333333">
                <a:alpha val="65000"/>
              </a:srgbClr>
            </a:outerShdw>
          </a:effectLst>
        </p:spPr>
      </p:pic>
      <p:pic>
        <p:nvPicPr>
          <p:cNvPr id="2" name="Immagine 1">
            <a:extLst>
              <a:ext uri="{FF2B5EF4-FFF2-40B4-BE49-F238E27FC236}">
                <a16:creationId xmlns:a16="http://schemas.microsoft.com/office/drawing/2014/main" id="{BF30D7E0-CEB2-EE48-179E-76C910C6736B}"/>
              </a:ext>
            </a:extLst>
          </p:cNvPr>
          <p:cNvPicPr>
            <a:picLocks noChangeAspect="1"/>
          </p:cNvPicPr>
          <p:nvPr/>
        </p:nvPicPr>
        <p:blipFill>
          <a:blip r:embed="rId5"/>
          <a:stretch>
            <a:fillRect/>
          </a:stretch>
        </p:blipFill>
        <p:spPr>
          <a:xfrm>
            <a:off x="8189926" y="130920"/>
            <a:ext cx="3920696" cy="1505160"/>
          </a:xfrm>
          <a:prstGeom prst="rect">
            <a:avLst/>
          </a:prstGeom>
          <a:ln w="28575">
            <a:solidFill>
              <a:schemeClr val="accent1"/>
            </a:solidFill>
          </a:ln>
        </p:spPr>
      </p:pic>
      <p:sp>
        <p:nvSpPr>
          <p:cNvPr id="5" name="CasellaDiTesto 4">
            <a:extLst>
              <a:ext uri="{FF2B5EF4-FFF2-40B4-BE49-F238E27FC236}">
                <a16:creationId xmlns:a16="http://schemas.microsoft.com/office/drawing/2014/main" id="{F1A7B2D2-CE2B-36DD-C7D8-242D52FFF567}"/>
              </a:ext>
            </a:extLst>
          </p:cNvPr>
          <p:cNvSpPr txBox="1"/>
          <p:nvPr/>
        </p:nvSpPr>
        <p:spPr>
          <a:xfrm>
            <a:off x="8513581" y="2525217"/>
            <a:ext cx="3388234" cy="2862322"/>
          </a:xfrm>
          <a:prstGeom prst="rect">
            <a:avLst/>
          </a:prstGeom>
          <a:noFill/>
          <a:ln w="28575">
            <a:solidFill>
              <a:schemeClr val="accent1"/>
            </a:solidFill>
          </a:ln>
        </p:spPr>
        <p:txBody>
          <a:bodyPr wrap="square">
            <a:spAutoFit/>
          </a:bodyPr>
          <a:lstStyle/>
          <a:p>
            <a:pPr algn="just"/>
            <a:r>
              <a:rPr lang="it-IT" sz="1800" dirty="0"/>
              <a:t>Il professionista compila i campi:</a:t>
            </a:r>
          </a:p>
          <a:p>
            <a:pPr algn="just"/>
            <a:endParaRPr lang="it-IT" sz="1800" dirty="0"/>
          </a:p>
          <a:p>
            <a:pPr marL="285750" indent="-285750" algn="just">
              <a:buFont typeface="Wingdings" panose="05000000000000000000" pitchFamily="2" charset="2"/>
              <a:buChar char="ü"/>
            </a:pPr>
            <a:r>
              <a:rPr lang="it-IT" b="1" u="sng" dirty="0"/>
              <a:t>Tipo di pensione</a:t>
            </a:r>
            <a:r>
              <a:rPr lang="it-IT" dirty="0"/>
              <a:t>;</a:t>
            </a:r>
          </a:p>
          <a:p>
            <a:pPr marL="285750" indent="-285750" algn="just">
              <a:buFont typeface="Wingdings" panose="05000000000000000000" pitchFamily="2" charset="2"/>
              <a:buChar char="ü"/>
            </a:pPr>
            <a:r>
              <a:rPr lang="it-IT" sz="1800" b="1" u="sng" dirty="0"/>
              <a:t>Data di cessazione</a:t>
            </a:r>
          </a:p>
          <a:p>
            <a:pPr algn="just"/>
            <a:endParaRPr lang="it-IT" sz="1800" b="1" u="sng" dirty="0"/>
          </a:p>
          <a:p>
            <a:pPr marL="285750" indent="-285750" algn="just">
              <a:buFont typeface="Wingdings" panose="05000000000000000000" pitchFamily="2" charset="2"/>
              <a:buChar char="ü"/>
            </a:pPr>
            <a:endParaRPr lang="it-IT" dirty="0"/>
          </a:p>
          <a:p>
            <a:pPr algn="just"/>
            <a:r>
              <a:rPr lang="it-IT" dirty="0"/>
              <a:t>e</a:t>
            </a:r>
            <a:r>
              <a:rPr lang="it-IT" sz="1800" dirty="0"/>
              <a:t> con un click sul tasto «</a:t>
            </a:r>
            <a:r>
              <a:rPr lang="it-IT" sz="1800" b="1" u="sng" dirty="0"/>
              <a:t>Procedi</a:t>
            </a:r>
            <a:r>
              <a:rPr lang="it-IT" sz="1800" dirty="0"/>
              <a:t>» genererà la propria simulazione pensionistica…</a:t>
            </a:r>
          </a:p>
          <a:p>
            <a:pPr algn="just"/>
            <a:endParaRPr lang="it-IT" sz="1800" dirty="0"/>
          </a:p>
        </p:txBody>
      </p:sp>
      <p:pic>
        <p:nvPicPr>
          <p:cNvPr id="18" name="Elemento grafico 17" descr="Frecce a zig zag con riempimento a tinta unita">
            <a:extLst>
              <a:ext uri="{FF2B5EF4-FFF2-40B4-BE49-F238E27FC236}">
                <a16:creationId xmlns:a16="http://schemas.microsoft.com/office/drawing/2014/main" id="{D499DB40-68D6-69E6-88ED-E6772893EC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49544" y="3665716"/>
            <a:ext cx="855676" cy="581324"/>
          </a:xfrm>
          <a:prstGeom prst="rect">
            <a:avLst/>
          </a:prstGeom>
        </p:spPr>
      </p:pic>
      <p:sp>
        <p:nvSpPr>
          <p:cNvPr id="19" name="Ovale 18">
            <a:extLst>
              <a:ext uri="{FF2B5EF4-FFF2-40B4-BE49-F238E27FC236}">
                <a16:creationId xmlns:a16="http://schemas.microsoft.com/office/drawing/2014/main" id="{A8626C96-2F37-CA2A-2E44-73E12295A596}"/>
              </a:ext>
            </a:extLst>
          </p:cNvPr>
          <p:cNvSpPr/>
          <p:nvPr/>
        </p:nvSpPr>
        <p:spPr>
          <a:xfrm>
            <a:off x="3447877" y="3429000"/>
            <a:ext cx="964732" cy="42691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a:extLst>
              <a:ext uri="{FF2B5EF4-FFF2-40B4-BE49-F238E27FC236}">
                <a16:creationId xmlns:a16="http://schemas.microsoft.com/office/drawing/2014/main" id="{8E46A58F-3AC7-2EA0-FB60-F58F7AEAF105}"/>
              </a:ext>
            </a:extLst>
          </p:cNvPr>
          <p:cNvSpPr/>
          <p:nvPr/>
        </p:nvSpPr>
        <p:spPr>
          <a:xfrm>
            <a:off x="3497360" y="4998158"/>
            <a:ext cx="1048622" cy="46217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a:extLst>
              <a:ext uri="{FF2B5EF4-FFF2-40B4-BE49-F238E27FC236}">
                <a16:creationId xmlns:a16="http://schemas.microsoft.com/office/drawing/2014/main" id="{DC8E1500-BCAE-C15F-2D30-7C038277BC0A}"/>
              </a:ext>
            </a:extLst>
          </p:cNvPr>
          <p:cNvSpPr/>
          <p:nvPr/>
        </p:nvSpPr>
        <p:spPr>
          <a:xfrm>
            <a:off x="6354511" y="6037641"/>
            <a:ext cx="880844" cy="46735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4829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0D821B-C45F-ED0E-476A-FC48E0E3AB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03522" y="6037641"/>
            <a:ext cx="1142151" cy="623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B5DA93BF-12A2-089D-EF13-3E230CF638B5}"/>
              </a:ext>
            </a:extLst>
          </p:cNvPr>
          <p:cNvSpPr txBox="1"/>
          <p:nvPr/>
        </p:nvSpPr>
        <p:spPr>
          <a:xfrm>
            <a:off x="1132869" y="356489"/>
            <a:ext cx="5819690" cy="830997"/>
          </a:xfrm>
          <a:prstGeom prst="rect">
            <a:avLst/>
          </a:prstGeom>
          <a:noFill/>
        </p:spPr>
        <p:txBody>
          <a:bodyPr wrap="square">
            <a:spAutoFit/>
          </a:bodyPr>
          <a:lstStyle/>
          <a:p>
            <a:pPr marL="476239">
              <a:spcBef>
                <a:spcPts val="800"/>
              </a:spcBef>
              <a:tabLst>
                <a:tab pos="476239" algn="l"/>
              </a:tabLst>
            </a:pPr>
            <a:r>
              <a:rPr lang="it-IT" sz="2400" b="1" dirty="0">
                <a:solidFill>
                  <a:srgbClr val="FF6600"/>
                </a:solidFill>
              </a:rPr>
              <a:t>ESEMPI DI SIMULAZIONE DELLA PENSIONE DIRETTA A DOMANDA</a:t>
            </a:r>
          </a:p>
        </p:txBody>
      </p:sp>
      <p:pic>
        <p:nvPicPr>
          <p:cNvPr id="2" name="Immagine 1">
            <a:extLst>
              <a:ext uri="{FF2B5EF4-FFF2-40B4-BE49-F238E27FC236}">
                <a16:creationId xmlns:a16="http://schemas.microsoft.com/office/drawing/2014/main" id="{BF30D7E0-CEB2-EE48-179E-76C910C6736B}"/>
              </a:ext>
            </a:extLst>
          </p:cNvPr>
          <p:cNvPicPr>
            <a:picLocks noChangeAspect="1"/>
          </p:cNvPicPr>
          <p:nvPr/>
        </p:nvPicPr>
        <p:blipFill>
          <a:blip r:embed="rId4"/>
          <a:stretch>
            <a:fillRect/>
          </a:stretch>
        </p:blipFill>
        <p:spPr>
          <a:xfrm>
            <a:off x="8053102" y="130920"/>
            <a:ext cx="4057520" cy="1505160"/>
          </a:xfrm>
          <a:prstGeom prst="rect">
            <a:avLst/>
          </a:prstGeom>
          <a:ln w="28575">
            <a:solidFill>
              <a:schemeClr val="accent1"/>
            </a:solidFill>
          </a:ln>
        </p:spPr>
      </p:pic>
      <p:sp>
        <p:nvSpPr>
          <p:cNvPr id="5" name="CasellaDiTesto 4">
            <a:extLst>
              <a:ext uri="{FF2B5EF4-FFF2-40B4-BE49-F238E27FC236}">
                <a16:creationId xmlns:a16="http://schemas.microsoft.com/office/drawing/2014/main" id="{F1A7B2D2-CE2B-36DD-C7D8-242D52FFF567}"/>
              </a:ext>
            </a:extLst>
          </p:cNvPr>
          <p:cNvSpPr txBox="1"/>
          <p:nvPr/>
        </p:nvSpPr>
        <p:spPr>
          <a:xfrm>
            <a:off x="8053102" y="2501940"/>
            <a:ext cx="3388234" cy="3416320"/>
          </a:xfrm>
          <a:prstGeom prst="rect">
            <a:avLst/>
          </a:prstGeom>
          <a:noFill/>
          <a:ln w="28575">
            <a:solidFill>
              <a:schemeClr val="accent1"/>
            </a:solidFill>
          </a:ln>
        </p:spPr>
        <p:txBody>
          <a:bodyPr wrap="square">
            <a:spAutoFit/>
          </a:bodyPr>
          <a:lstStyle/>
          <a:p>
            <a:pPr algn="just"/>
            <a:r>
              <a:rPr lang="it-IT" dirty="0"/>
              <a:t>…il professionista otterrà un riepilogo dei suoi:</a:t>
            </a:r>
          </a:p>
          <a:p>
            <a:pPr algn="just"/>
            <a:endParaRPr lang="it-IT" sz="1800" dirty="0"/>
          </a:p>
          <a:p>
            <a:pPr marL="285750" indent="-285750" algn="just">
              <a:buFont typeface="Wingdings" panose="05000000000000000000" pitchFamily="2" charset="2"/>
              <a:buChar char="ü"/>
            </a:pPr>
            <a:r>
              <a:rPr lang="it-IT" b="1" u="sng" dirty="0"/>
              <a:t>Dati anagrafici</a:t>
            </a:r>
            <a:r>
              <a:rPr lang="it-IT" dirty="0"/>
              <a:t>;</a:t>
            </a:r>
          </a:p>
          <a:p>
            <a:pPr marL="285750" indent="-285750" algn="just">
              <a:buFont typeface="Wingdings" panose="05000000000000000000" pitchFamily="2" charset="2"/>
              <a:buChar char="ü"/>
            </a:pPr>
            <a:r>
              <a:rPr lang="it-IT" sz="1800" b="1" u="sng" dirty="0"/>
              <a:t>Requisiti di pensione scelti nella fase precedente</a:t>
            </a:r>
            <a:r>
              <a:rPr lang="it-IT" sz="1800" dirty="0"/>
              <a:t> (ipotesi della simulazione)</a:t>
            </a:r>
          </a:p>
          <a:p>
            <a:pPr algn="just"/>
            <a:endParaRPr lang="it-IT" sz="1800" b="1" u="sng" dirty="0"/>
          </a:p>
          <a:p>
            <a:pPr algn="just"/>
            <a:r>
              <a:rPr lang="it-IT" dirty="0"/>
              <a:t>e</a:t>
            </a:r>
            <a:r>
              <a:rPr lang="it-IT" sz="1800" dirty="0"/>
              <a:t> disporrà della </a:t>
            </a:r>
            <a:r>
              <a:rPr lang="it-IT" sz="1800" b="1" u="sng" dirty="0"/>
              <a:t>simulazione</a:t>
            </a:r>
            <a:r>
              <a:rPr lang="it-IT" sz="1800" dirty="0"/>
              <a:t> degli importi di </a:t>
            </a:r>
            <a:r>
              <a:rPr lang="it-IT" sz="1800" b="1" u="sng" dirty="0"/>
              <a:t>pensione diretta</a:t>
            </a:r>
            <a:r>
              <a:rPr lang="it-IT" sz="1800" dirty="0"/>
              <a:t> e della relativa </a:t>
            </a:r>
            <a:r>
              <a:rPr lang="it-IT" sz="1800" b="1" u="sng" dirty="0"/>
              <a:t>indennità di cessazione</a:t>
            </a:r>
            <a:r>
              <a:rPr lang="it-IT" sz="1800" dirty="0"/>
              <a:t>.</a:t>
            </a:r>
          </a:p>
          <a:p>
            <a:pPr algn="just"/>
            <a:endParaRPr lang="it-IT" sz="1800" dirty="0"/>
          </a:p>
        </p:txBody>
      </p:sp>
      <p:pic>
        <p:nvPicPr>
          <p:cNvPr id="18" name="Elemento grafico 17" descr="Frecce a zig zag con riempimento a tinta unita">
            <a:extLst>
              <a:ext uri="{FF2B5EF4-FFF2-40B4-BE49-F238E27FC236}">
                <a16:creationId xmlns:a16="http://schemas.microsoft.com/office/drawing/2014/main" id="{D499DB40-68D6-69E6-88ED-E6772893EC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40831" y="3665716"/>
            <a:ext cx="855676" cy="581324"/>
          </a:xfrm>
          <a:prstGeom prst="rect">
            <a:avLst/>
          </a:prstGeom>
        </p:spPr>
      </p:pic>
      <p:pic>
        <p:nvPicPr>
          <p:cNvPr id="4" name="Immagine 3">
            <a:extLst>
              <a:ext uri="{FF2B5EF4-FFF2-40B4-BE49-F238E27FC236}">
                <a16:creationId xmlns:a16="http://schemas.microsoft.com/office/drawing/2014/main" id="{29B42953-66B9-6365-62CE-2DF00532C34E}"/>
              </a:ext>
            </a:extLst>
          </p:cNvPr>
          <p:cNvPicPr>
            <a:picLocks noChangeAspect="1"/>
          </p:cNvPicPr>
          <p:nvPr/>
        </p:nvPicPr>
        <p:blipFill>
          <a:blip r:embed="rId7"/>
          <a:stretch>
            <a:fillRect/>
          </a:stretch>
        </p:blipFill>
        <p:spPr>
          <a:xfrm>
            <a:off x="900500" y="1279493"/>
            <a:ext cx="6094004" cy="5371752"/>
          </a:xfrm>
          <a:prstGeom prst="rect">
            <a:avLst/>
          </a:prstGeom>
          <a:ln>
            <a:noFill/>
          </a:ln>
          <a:effectLst>
            <a:outerShdw blurRad="292100" dist="139700" dir="2700000" algn="tl" rotWithShape="0">
              <a:srgbClr val="333333">
                <a:alpha val="65000"/>
              </a:srgbClr>
            </a:outerShdw>
          </a:effectLst>
        </p:spPr>
      </p:pic>
      <p:sp>
        <p:nvSpPr>
          <p:cNvPr id="6" name="Ovale 5">
            <a:extLst>
              <a:ext uri="{FF2B5EF4-FFF2-40B4-BE49-F238E27FC236}">
                <a16:creationId xmlns:a16="http://schemas.microsoft.com/office/drawing/2014/main" id="{3D5E3525-AF76-265F-63BB-78EE8BE50EAC}"/>
              </a:ext>
            </a:extLst>
          </p:cNvPr>
          <p:cNvSpPr/>
          <p:nvPr/>
        </p:nvSpPr>
        <p:spPr>
          <a:xfrm>
            <a:off x="890196" y="4013332"/>
            <a:ext cx="1634890" cy="53358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A6E7B2BA-91F4-1B5E-B364-4EC174AD08A2}"/>
              </a:ext>
            </a:extLst>
          </p:cNvPr>
          <p:cNvSpPr/>
          <p:nvPr/>
        </p:nvSpPr>
        <p:spPr>
          <a:xfrm>
            <a:off x="890196" y="5093109"/>
            <a:ext cx="2171786" cy="54815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1854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5DA93BF-12A2-089D-EF13-3E230CF638B5}"/>
              </a:ext>
            </a:extLst>
          </p:cNvPr>
          <p:cNvSpPr txBox="1"/>
          <p:nvPr/>
        </p:nvSpPr>
        <p:spPr>
          <a:xfrm>
            <a:off x="1144149" y="380844"/>
            <a:ext cx="6949504" cy="830997"/>
          </a:xfrm>
          <a:prstGeom prst="rect">
            <a:avLst/>
          </a:prstGeom>
          <a:noFill/>
        </p:spPr>
        <p:txBody>
          <a:bodyPr wrap="square">
            <a:spAutoFit/>
          </a:bodyPr>
          <a:lstStyle/>
          <a:p>
            <a:pPr marL="476239">
              <a:spcBef>
                <a:spcPts val="800"/>
              </a:spcBef>
              <a:tabLst>
                <a:tab pos="476239" algn="l"/>
              </a:tabLst>
            </a:pPr>
            <a:r>
              <a:rPr lang="it-IT" sz="2400" b="1" dirty="0">
                <a:solidFill>
                  <a:srgbClr val="FF6600"/>
                </a:solidFill>
              </a:rPr>
              <a:t>COME ACCRESCERE L’ANZIANITA’ CONTRIBUTIVA O UNIRE CONTRIBUTI DI PIU’ GESTIONI</a:t>
            </a:r>
          </a:p>
        </p:txBody>
      </p:sp>
      <p:pic>
        <p:nvPicPr>
          <p:cNvPr id="4" name="Immagine 3">
            <a:extLst>
              <a:ext uri="{FF2B5EF4-FFF2-40B4-BE49-F238E27FC236}">
                <a16:creationId xmlns:a16="http://schemas.microsoft.com/office/drawing/2014/main" id="{B0DBF26B-44A0-9769-E7D9-78F363DA4E98}"/>
              </a:ext>
            </a:extLst>
          </p:cNvPr>
          <p:cNvPicPr>
            <a:picLocks noChangeAspect="1"/>
          </p:cNvPicPr>
          <p:nvPr/>
        </p:nvPicPr>
        <p:blipFill rotWithShape="1">
          <a:blip r:embed="rId3">
            <a:extLst>
              <a:ext uri="{28A0092B-C50C-407E-A947-70E740481C1C}">
                <a14:useLocalDpi xmlns:a14="http://schemas.microsoft.com/office/drawing/2010/main" val="0"/>
              </a:ext>
            </a:extLst>
          </a:blip>
          <a:srcRect l="-1090" t="25903" r="30121" b="2647"/>
          <a:stretch/>
        </p:blipFill>
        <p:spPr bwMode="auto">
          <a:xfrm>
            <a:off x="8160057" y="76041"/>
            <a:ext cx="3965539" cy="1408810"/>
          </a:xfrm>
          <a:prstGeom prst="rect">
            <a:avLst/>
          </a:prstGeom>
          <a:noFill/>
          <a:ln>
            <a:noFill/>
          </a:ln>
          <a:extLst>
            <a:ext uri="{53640926-AAD7-44D8-BBD7-CCE9431645EC}">
              <a14:shadowObscured xmlns:a14="http://schemas.microsoft.com/office/drawing/2010/main"/>
            </a:ext>
          </a:extLst>
        </p:spPr>
      </p:pic>
      <p:sp>
        <p:nvSpPr>
          <p:cNvPr id="14" name="CasellaDiTesto 13">
            <a:extLst>
              <a:ext uri="{FF2B5EF4-FFF2-40B4-BE49-F238E27FC236}">
                <a16:creationId xmlns:a16="http://schemas.microsoft.com/office/drawing/2014/main" id="{E7255BD1-2A52-F5C5-3A96-1F835C891047}"/>
              </a:ext>
            </a:extLst>
          </p:cNvPr>
          <p:cNvSpPr txBox="1"/>
          <p:nvPr/>
        </p:nvSpPr>
        <p:spPr>
          <a:xfrm>
            <a:off x="571868" y="1423820"/>
            <a:ext cx="3772473" cy="400110"/>
          </a:xfrm>
          <a:prstGeom prst="rect">
            <a:avLst/>
          </a:prstGeom>
          <a:noFill/>
        </p:spPr>
        <p:txBody>
          <a:bodyPr wrap="square">
            <a:spAutoFit/>
          </a:bodyPr>
          <a:lstStyle/>
          <a:p>
            <a:r>
              <a:rPr lang="it-IT" sz="2000" b="1" dirty="0"/>
              <a:t>Istituti a titolo </a:t>
            </a:r>
            <a:r>
              <a:rPr lang="it-IT" sz="2000" b="1" u="sng" dirty="0"/>
              <a:t>on	eroso</a:t>
            </a:r>
            <a:endParaRPr lang="it-IT" sz="2000" b="1" dirty="0"/>
          </a:p>
        </p:txBody>
      </p:sp>
      <p:sp>
        <p:nvSpPr>
          <p:cNvPr id="15" name="CasellaDiTesto 14">
            <a:extLst>
              <a:ext uri="{FF2B5EF4-FFF2-40B4-BE49-F238E27FC236}">
                <a16:creationId xmlns:a16="http://schemas.microsoft.com/office/drawing/2014/main" id="{2DA444D4-B3A5-487B-436C-9FB3920B5D93}"/>
              </a:ext>
            </a:extLst>
          </p:cNvPr>
          <p:cNvSpPr txBox="1"/>
          <p:nvPr/>
        </p:nvSpPr>
        <p:spPr>
          <a:xfrm>
            <a:off x="606837" y="2010625"/>
            <a:ext cx="10159367" cy="2862322"/>
          </a:xfrm>
          <a:prstGeom prst="rect">
            <a:avLst/>
          </a:prstGeom>
          <a:noFill/>
        </p:spPr>
        <p:txBody>
          <a:bodyPr wrap="square">
            <a:spAutoFit/>
          </a:bodyPr>
          <a:lstStyle/>
          <a:p>
            <a:pPr lvl="0" algn="just"/>
            <a:r>
              <a:rPr lang="it-IT" b="1" u="sng" dirty="0">
                <a:latin typeface="+mn-lt"/>
              </a:rPr>
              <a:t>Riscatto</a:t>
            </a:r>
            <a:r>
              <a:rPr lang="it-IT" dirty="0"/>
              <a:t>:</a:t>
            </a:r>
            <a:r>
              <a:rPr lang="it-IT" i="1" dirty="0"/>
              <a:t> </a:t>
            </a:r>
            <a:r>
              <a:rPr lang="it-IT" dirty="0"/>
              <a:t>permette </a:t>
            </a:r>
            <a:r>
              <a:rPr lang="it-IT" dirty="0">
                <a:latin typeface="+mn-lt"/>
              </a:rPr>
              <a:t>al Notaio, con </a:t>
            </a:r>
            <a:r>
              <a:rPr lang="it-IT" b="1" u="sng" dirty="0">
                <a:latin typeface="+mn-lt"/>
              </a:rPr>
              <a:t>più di 10 anni di esercizio effettivo</a:t>
            </a:r>
            <a:r>
              <a:rPr lang="it-IT" dirty="0">
                <a:latin typeface="+mn-lt"/>
              </a:rPr>
              <a:t>, di accrescere l’anzianità contributiva per un periodo massimo pari alla durata del corso legale della </a:t>
            </a:r>
            <a:r>
              <a:rPr lang="it-IT" b="1" u="sng" dirty="0">
                <a:latin typeface="+mn-lt"/>
              </a:rPr>
              <a:t>laurea</a:t>
            </a:r>
            <a:r>
              <a:rPr lang="it-IT" dirty="0">
                <a:latin typeface="+mn-lt"/>
              </a:rPr>
              <a:t> necessaria per accedere al notariato, del periodo obbligatorio di </a:t>
            </a:r>
            <a:r>
              <a:rPr lang="it-IT" b="1" u="sng" dirty="0">
                <a:latin typeface="+mn-lt"/>
              </a:rPr>
              <a:t>pratica notarile</a:t>
            </a:r>
            <a:r>
              <a:rPr lang="it-IT" dirty="0">
                <a:latin typeface="+mn-lt"/>
              </a:rPr>
              <a:t> e del </a:t>
            </a:r>
            <a:r>
              <a:rPr lang="it-IT" b="1" u="sng" dirty="0">
                <a:latin typeface="+mn-lt"/>
              </a:rPr>
              <a:t>servizio militare</a:t>
            </a:r>
            <a:r>
              <a:rPr lang="it-IT" dirty="0">
                <a:latin typeface="+mn-lt"/>
              </a:rPr>
              <a:t> di leva obbligatorio o del </a:t>
            </a:r>
            <a:r>
              <a:rPr lang="it-IT" b="1" u="sng" dirty="0">
                <a:latin typeface="+mn-lt"/>
              </a:rPr>
              <a:t>servizio civile</a:t>
            </a:r>
            <a:r>
              <a:rPr lang="it-IT" dirty="0">
                <a:latin typeface="+mn-lt"/>
              </a:rPr>
              <a:t> equiparato.</a:t>
            </a:r>
          </a:p>
          <a:p>
            <a:pPr lvl="0" algn="just"/>
            <a:endParaRPr lang="it-IT" b="1" u="sng" dirty="0"/>
          </a:p>
          <a:p>
            <a:pPr lvl="0" algn="just"/>
            <a:r>
              <a:rPr lang="it-IT" b="1" u="sng" dirty="0">
                <a:latin typeface="+mn-lt"/>
              </a:rPr>
              <a:t>Ricongiunzione</a:t>
            </a:r>
            <a:r>
              <a:rPr lang="it-IT" b="1" dirty="0">
                <a:latin typeface="+mn-lt"/>
              </a:rPr>
              <a:t>:</a:t>
            </a:r>
            <a:r>
              <a:rPr lang="it-IT" dirty="0">
                <a:latin typeface="+mn-lt"/>
              </a:rPr>
              <a:t> </a:t>
            </a:r>
            <a:r>
              <a:rPr lang="it-IT" dirty="0"/>
              <a:t>rivolto</a:t>
            </a:r>
            <a:r>
              <a:rPr lang="it-IT" dirty="0">
                <a:latin typeface="+mn-lt"/>
              </a:rPr>
              <a:t> a chi </a:t>
            </a:r>
            <a:r>
              <a:rPr lang="it-IT" b="1" u="sng" dirty="0">
                <a:latin typeface="+mn-lt"/>
              </a:rPr>
              <a:t>ha posizioni assicurative pregresse in gestioni previdenziali diverse.</a:t>
            </a:r>
            <a:r>
              <a:rPr lang="it-IT" dirty="0">
                <a:latin typeface="+mn-lt"/>
              </a:rPr>
              <a:t> Consente di riunire tutti e per intero i periodi contributivi maturati presso i diversi fondi pensionistici, mediante </a:t>
            </a:r>
            <a:r>
              <a:rPr lang="it-IT" b="1" u="sng" dirty="0">
                <a:latin typeface="+mn-lt"/>
              </a:rPr>
              <a:t>trasferimento</a:t>
            </a:r>
            <a:r>
              <a:rPr lang="it-IT" dirty="0">
                <a:latin typeface="+mn-lt"/>
              </a:rPr>
              <a:t> dei contributi versati precedentemente, ai fini dell’ottenimento di </a:t>
            </a:r>
            <a:r>
              <a:rPr lang="it-IT" b="1" u="sng" dirty="0">
                <a:latin typeface="+mn-lt"/>
              </a:rPr>
              <a:t>un’unica pensione presso l’ultima gestione previdenziale</a:t>
            </a:r>
            <a:r>
              <a:rPr lang="it-IT" dirty="0">
                <a:latin typeface="+mn-lt"/>
              </a:rPr>
              <a:t>. A differenza del riscatto non è ammessa la ricongiunzione parziale, mentre ha invece le medesime finalità. </a:t>
            </a:r>
          </a:p>
        </p:txBody>
      </p:sp>
      <p:pic>
        <p:nvPicPr>
          <p:cNvPr id="16" name="Elemento grafico 15" descr="Freccia linea: leggera curva con riempimento a tinta unita">
            <a:extLst>
              <a:ext uri="{FF2B5EF4-FFF2-40B4-BE49-F238E27FC236}">
                <a16:creationId xmlns:a16="http://schemas.microsoft.com/office/drawing/2014/main" id="{047217D3-139F-E494-3724-8E22AB09E6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7698" y="1973566"/>
            <a:ext cx="484594" cy="484594"/>
          </a:xfrm>
          <a:prstGeom prst="rect">
            <a:avLst/>
          </a:prstGeom>
        </p:spPr>
      </p:pic>
      <p:sp>
        <p:nvSpPr>
          <p:cNvPr id="18" name="CasellaDiTesto 17">
            <a:extLst>
              <a:ext uri="{FF2B5EF4-FFF2-40B4-BE49-F238E27FC236}">
                <a16:creationId xmlns:a16="http://schemas.microsoft.com/office/drawing/2014/main" id="{EDE74B2D-0773-9475-18C6-E21B1F32A5F0}"/>
              </a:ext>
            </a:extLst>
          </p:cNvPr>
          <p:cNvSpPr txBox="1"/>
          <p:nvPr/>
        </p:nvSpPr>
        <p:spPr>
          <a:xfrm>
            <a:off x="606837" y="5072284"/>
            <a:ext cx="9672505" cy="1477328"/>
          </a:xfrm>
          <a:prstGeom prst="rect">
            <a:avLst/>
          </a:prstGeom>
          <a:noFill/>
        </p:spPr>
        <p:txBody>
          <a:bodyPr wrap="square">
            <a:spAutoFit/>
          </a:bodyPr>
          <a:lstStyle/>
          <a:p>
            <a:pPr lvl="0" algn="just"/>
            <a:r>
              <a:rPr lang="it-IT" dirty="0">
                <a:latin typeface="+mn-lt"/>
              </a:rPr>
              <a:t>L’onere a carico del richiedente è effettuato sulla base di valutazioni attuariali.</a:t>
            </a:r>
          </a:p>
          <a:p>
            <a:pPr lvl="0" algn="just"/>
            <a:r>
              <a:rPr lang="it-IT" dirty="0">
                <a:latin typeface="+mn-lt"/>
              </a:rPr>
              <a:t>I periodi riscattati e ricongiunti </a:t>
            </a:r>
            <a:r>
              <a:rPr lang="it-IT" b="1" u="sng" dirty="0">
                <a:latin typeface="+mn-lt"/>
              </a:rPr>
              <a:t>non incidono sull’anzianità ai fini dell’erogazione dell’indennità di cessazione</a:t>
            </a:r>
            <a:r>
              <a:rPr lang="it-IT" dirty="0">
                <a:latin typeface="+mn-lt"/>
              </a:rPr>
              <a:t>, la cui entità è calcolata unicamente in base all’esercizio effettivo.</a:t>
            </a:r>
          </a:p>
          <a:p>
            <a:pPr lvl="0" algn="just"/>
            <a:r>
              <a:rPr lang="it-IT" dirty="0">
                <a:latin typeface="+mn-lt"/>
              </a:rPr>
              <a:t>Gli oneri versati a titolo di riscatto e/o ricongiunzione sono </a:t>
            </a:r>
            <a:r>
              <a:rPr lang="it-IT" b="1" u="sng" dirty="0">
                <a:latin typeface="+mn-lt"/>
              </a:rPr>
              <a:t>deducibili fiscalmente</a:t>
            </a:r>
            <a:r>
              <a:rPr lang="it-IT" dirty="0">
                <a:latin typeface="+mn-lt"/>
              </a:rPr>
              <a:t> dal reddito complessivo conseguito dal Notaio. </a:t>
            </a:r>
          </a:p>
        </p:txBody>
      </p:sp>
      <p:pic>
        <p:nvPicPr>
          <p:cNvPr id="19" name="Elemento grafico 18" descr="Freccia linea: leggera curva con riempimento a tinta unita">
            <a:extLst>
              <a:ext uri="{FF2B5EF4-FFF2-40B4-BE49-F238E27FC236}">
                <a16:creationId xmlns:a16="http://schemas.microsoft.com/office/drawing/2014/main" id="{161760AB-23DE-4AB0-7729-7AA958FE46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74" y="3379439"/>
            <a:ext cx="484594" cy="484594"/>
          </a:xfrm>
          <a:prstGeom prst="rect">
            <a:avLst/>
          </a:prstGeom>
        </p:spPr>
      </p:pic>
      <p:grpSp>
        <p:nvGrpSpPr>
          <p:cNvPr id="2" name="Gruppo 1">
            <a:extLst>
              <a:ext uri="{FF2B5EF4-FFF2-40B4-BE49-F238E27FC236}">
                <a16:creationId xmlns:a16="http://schemas.microsoft.com/office/drawing/2014/main" id="{594ADC27-2BEE-2170-DA64-A11C275933FF}"/>
              </a:ext>
            </a:extLst>
          </p:cNvPr>
          <p:cNvGrpSpPr/>
          <p:nvPr/>
        </p:nvGrpSpPr>
        <p:grpSpPr>
          <a:xfrm>
            <a:off x="6372837" y="5820630"/>
            <a:ext cx="5934484" cy="1076136"/>
            <a:chOff x="6372837" y="5820630"/>
            <a:chExt cx="5934484" cy="1076136"/>
          </a:xfrm>
        </p:grpSpPr>
        <p:pic>
          <p:nvPicPr>
            <p:cNvPr id="5" name="Picture 2">
              <a:extLst>
                <a:ext uri="{FF2B5EF4-FFF2-40B4-BE49-F238E27FC236}">
                  <a16:creationId xmlns:a16="http://schemas.microsoft.com/office/drawing/2014/main" id="{5CE95D75-0DDB-4242-3665-D5F88F51A07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578438" y="5820630"/>
              <a:ext cx="1518488" cy="8286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E4904633-CA09-929F-6F95-055DE2B969AE}"/>
                </a:ext>
              </a:extLst>
            </p:cNvPr>
            <p:cNvSpPr txBox="1"/>
            <p:nvPr/>
          </p:nvSpPr>
          <p:spPr>
            <a:xfrm>
              <a:off x="6372837" y="6588989"/>
              <a:ext cx="5934484" cy="307777"/>
            </a:xfrm>
            <a:prstGeom prst="rect">
              <a:avLst/>
            </a:prstGeom>
            <a:noFill/>
          </p:spPr>
          <p:txBody>
            <a:bodyPr wrap="square">
              <a:spAutoFit/>
            </a:bodyPr>
            <a:lstStyle/>
            <a:p>
              <a:r>
                <a:rPr lang="it-IT" sz="1400" b="1" i="1" dirty="0">
                  <a:solidFill>
                    <a:srgbClr val="002060"/>
                  </a:solidFill>
                </a:rPr>
                <a:t>Andrea Dello Russo – Consigliere Cassa Nazionale del Notariato. </a:t>
              </a:r>
            </a:p>
          </p:txBody>
        </p:sp>
      </p:grpSp>
    </p:spTree>
    <p:extLst>
      <p:ext uri="{BB962C8B-B14F-4D97-AF65-F5344CB8AC3E}">
        <p14:creationId xmlns:p14="http://schemas.microsoft.com/office/powerpoint/2010/main" val="202104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Freeform: Shape 205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9" name="Freeform: Shape 205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1" name="Rectangle 20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3" name="Rectangle 20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B5DA93BF-12A2-089D-EF13-3E230CF638B5}"/>
              </a:ext>
            </a:extLst>
          </p:cNvPr>
          <p:cNvSpPr txBox="1"/>
          <p:nvPr/>
        </p:nvSpPr>
        <p:spPr>
          <a:xfrm>
            <a:off x="1079348" y="356931"/>
            <a:ext cx="6850082" cy="830997"/>
          </a:xfrm>
          <a:prstGeom prst="rect">
            <a:avLst/>
          </a:prstGeom>
          <a:noFill/>
        </p:spPr>
        <p:txBody>
          <a:bodyPr wrap="square">
            <a:spAutoFit/>
          </a:bodyPr>
          <a:lstStyle/>
          <a:p>
            <a:pPr marL="476239">
              <a:spcBef>
                <a:spcPts val="800"/>
              </a:spcBef>
              <a:tabLst>
                <a:tab pos="476239" algn="l"/>
              </a:tabLst>
            </a:pPr>
            <a:r>
              <a:rPr lang="it-IT" sz="2400" b="1" dirty="0">
                <a:solidFill>
                  <a:srgbClr val="FF6600"/>
                </a:solidFill>
              </a:rPr>
              <a:t>COME ACCRESCERE L’ANZIANITA’ CONTRIBUTIVA O UNIRE CONTRIBUTI DI PIU’ GESTIONI</a:t>
            </a:r>
          </a:p>
        </p:txBody>
      </p:sp>
      <p:pic>
        <p:nvPicPr>
          <p:cNvPr id="4" name="Immagine 3">
            <a:extLst>
              <a:ext uri="{FF2B5EF4-FFF2-40B4-BE49-F238E27FC236}">
                <a16:creationId xmlns:a16="http://schemas.microsoft.com/office/drawing/2014/main" id="{B0DBF26B-44A0-9769-E7D9-78F363DA4E98}"/>
              </a:ext>
            </a:extLst>
          </p:cNvPr>
          <p:cNvPicPr>
            <a:picLocks noChangeAspect="1"/>
          </p:cNvPicPr>
          <p:nvPr/>
        </p:nvPicPr>
        <p:blipFill rotWithShape="1">
          <a:blip r:embed="rId3">
            <a:extLst>
              <a:ext uri="{28A0092B-C50C-407E-A947-70E740481C1C}">
                <a14:useLocalDpi xmlns:a14="http://schemas.microsoft.com/office/drawing/2010/main" val="0"/>
              </a:ext>
            </a:extLst>
          </a:blip>
          <a:srcRect l="-1090" t="25903" r="30121" b="2647"/>
          <a:stretch/>
        </p:blipFill>
        <p:spPr bwMode="auto">
          <a:xfrm>
            <a:off x="8263155" y="76041"/>
            <a:ext cx="3862441" cy="1372183"/>
          </a:xfrm>
          <a:prstGeom prst="rect">
            <a:avLst/>
          </a:prstGeom>
          <a:noFill/>
          <a:ln>
            <a:noFill/>
          </a:ln>
          <a:extLst>
            <a:ext uri="{53640926-AAD7-44D8-BBD7-CCE9431645EC}">
              <a14:shadowObscured xmlns:a14="http://schemas.microsoft.com/office/drawing/2010/main"/>
            </a:ext>
          </a:extLst>
        </p:spPr>
      </p:pic>
      <p:sp>
        <p:nvSpPr>
          <p:cNvPr id="14" name="CasellaDiTesto 13">
            <a:extLst>
              <a:ext uri="{FF2B5EF4-FFF2-40B4-BE49-F238E27FC236}">
                <a16:creationId xmlns:a16="http://schemas.microsoft.com/office/drawing/2014/main" id="{E7255BD1-2A52-F5C5-3A96-1F835C891047}"/>
              </a:ext>
            </a:extLst>
          </p:cNvPr>
          <p:cNvSpPr txBox="1"/>
          <p:nvPr/>
        </p:nvSpPr>
        <p:spPr>
          <a:xfrm>
            <a:off x="170778" y="1248169"/>
            <a:ext cx="3772473" cy="400110"/>
          </a:xfrm>
          <a:prstGeom prst="rect">
            <a:avLst/>
          </a:prstGeom>
          <a:noFill/>
        </p:spPr>
        <p:txBody>
          <a:bodyPr wrap="square">
            <a:spAutoFit/>
          </a:bodyPr>
          <a:lstStyle/>
          <a:p>
            <a:r>
              <a:rPr lang="it-IT" sz="2000" b="1" dirty="0"/>
              <a:t>Istituti a titolo </a:t>
            </a:r>
            <a:r>
              <a:rPr lang="it-IT" sz="2000" b="1" u="sng" dirty="0"/>
              <a:t>gratuito</a:t>
            </a:r>
            <a:endParaRPr lang="it-IT" sz="2000" b="1" dirty="0"/>
          </a:p>
        </p:txBody>
      </p:sp>
      <p:graphicFrame>
        <p:nvGraphicFramePr>
          <p:cNvPr id="2" name="Tabella 4">
            <a:extLst>
              <a:ext uri="{FF2B5EF4-FFF2-40B4-BE49-F238E27FC236}">
                <a16:creationId xmlns:a16="http://schemas.microsoft.com/office/drawing/2014/main" id="{EF013219-A3A1-925D-946B-BA465E786F99}"/>
              </a:ext>
            </a:extLst>
          </p:cNvPr>
          <p:cNvGraphicFramePr>
            <a:graphicFrameLocks noGrp="1"/>
          </p:cNvGraphicFramePr>
          <p:nvPr>
            <p:extLst>
              <p:ext uri="{D42A27DB-BD31-4B8C-83A1-F6EECF244321}">
                <p14:modId xmlns:p14="http://schemas.microsoft.com/office/powerpoint/2010/main" val="2461467765"/>
              </p:ext>
            </p:extLst>
          </p:nvPr>
        </p:nvGraphicFramePr>
        <p:xfrm>
          <a:off x="6096000" y="1750776"/>
          <a:ext cx="5562267" cy="1482064"/>
        </p:xfrm>
        <a:graphic>
          <a:graphicData uri="http://schemas.openxmlformats.org/drawingml/2006/table">
            <a:tbl>
              <a:tblPr firstRow="1" bandRow="1">
                <a:tableStyleId>{5C22544A-7EE6-4342-B048-85BDC9FD1C3A}</a:tableStyleId>
              </a:tblPr>
              <a:tblGrid>
                <a:gridCol w="1900889">
                  <a:extLst>
                    <a:ext uri="{9D8B030D-6E8A-4147-A177-3AD203B41FA5}">
                      <a16:colId xmlns:a16="http://schemas.microsoft.com/office/drawing/2014/main" val="3820866787"/>
                    </a:ext>
                  </a:extLst>
                </a:gridCol>
                <a:gridCol w="1326680">
                  <a:extLst>
                    <a:ext uri="{9D8B030D-6E8A-4147-A177-3AD203B41FA5}">
                      <a16:colId xmlns:a16="http://schemas.microsoft.com/office/drawing/2014/main" val="2341315365"/>
                    </a:ext>
                  </a:extLst>
                </a:gridCol>
                <a:gridCol w="1184146">
                  <a:extLst>
                    <a:ext uri="{9D8B030D-6E8A-4147-A177-3AD203B41FA5}">
                      <a16:colId xmlns:a16="http://schemas.microsoft.com/office/drawing/2014/main" val="2485265550"/>
                    </a:ext>
                  </a:extLst>
                </a:gridCol>
                <a:gridCol w="1150552">
                  <a:extLst>
                    <a:ext uri="{9D8B030D-6E8A-4147-A177-3AD203B41FA5}">
                      <a16:colId xmlns:a16="http://schemas.microsoft.com/office/drawing/2014/main" val="3929335279"/>
                    </a:ext>
                  </a:extLst>
                </a:gridCol>
              </a:tblGrid>
              <a:tr h="765921">
                <a:tc>
                  <a:txBody>
                    <a:bodyPr/>
                    <a:lstStyle/>
                    <a:p>
                      <a:pPr algn="ctr"/>
                      <a:r>
                        <a:rPr lang="it-IT" sz="2000" u="sng" dirty="0">
                          <a:solidFill>
                            <a:schemeClr val="tx1"/>
                          </a:solidFill>
                        </a:rPr>
                        <a:t>Totalizzazione</a:t>
                      </a:r>
                      <a:endParaRPr lang="it-IT" sz="1800" u="sng" dirty="0">
                        <a:solidFill>
                          <a:schemeClr val="tx1"/>
                        </a:solidFill>
                        <a:latin typeface="+mn-lt"/>
                        <a:cs typeface="Segoe UI" panose="020B0502040204020203" pitchFamily="34" charset="0"/>
                      </a:endParaRPr>
                    </a:p>
                  </a:txBody>
                  <a:tcPr anchor="ctr">
                    <a:solidFill>
                      <a:schemeClr val="accent1">
                        <a:lumMod val="20000"/>
                        <a:lumOff val="80000"/>
                      </a:schemeClr>
                    </a:solidFill>
                  </a:tcPr>
                </a:tc>
                <a:tc>
                  <a:txBody>
                    <a:bodyPr/>
                    <a:lstStyle/>
                    <a:p>
                      <a:pPr algn="ctr"/>
                      <a:r>
                        <a:rPr lang="it-IT" sz="1600" dirty="0"/>
                        <a:t>Età Anagrafica</a:t>
                      </a:r>
                      <a:endParaRPr lang="it-IT" sz="1600" dirty="0">
                        <a:latin typeface="+mn-lt"/>
                        <a:cs typeface="Segoe UI" panose="020B0502040204020203" pitchFamily="34" charset="0"/>
                      </a:endParaRPr>
                    </a:p>
                  </a:txBody>
                  <a:tcPr anchor="ctr"/>
                </a:tc>
                <a:tc>
                  <a:txBody>
                    <a:bodyPr/>
                    <a:lstStyle/>
                    <a:p>
                      <a:pPr algn="ctr"/>
                      <a:r>
                        <a:rPr lang="it-IT" sz="1600" dirty="0"/>
                        <a:t>Anzianità di esercizio</a:t>
                      </a:r>
                      <a:endParaRPr lang="it-IT" sz="1600" dirty="0">
                        <a:latin typeface="+mn-lt"/>
                        <a:cs typeface="Segoe UI" panose="020B0502040204020203" pitchFamily="34" charset="0"/>
                      </a:endParaRPr>
                    </a:p>
                  </a:txBody>
                  <a:tcPr anchor="ctr"/>
                </a:tc>
                <a:tc>
                  <a:txBody>
                    <a:bodyPr/>
                    <a:lstStyle/>
                    <a:p>
                      <a:pPr algn="ctr"/>
                      <a:r>
                        <a:rPr lang="it-IT" sz="1600" dirty="0"/>
                        <a:t>Finestra mobile</a:t>
                      </a:r>
                      <a:endParaRPr lang="it-IT" sz="1600" dirty="0">
                        <a:latin typeface="+mn-lt"/>
                        <a:cs typeface="Segoe UI" panose="020B0502040204020203" pitchFamily="34" charset="0"/>
                      </a:endParaRPr>
                    </a:p>
                  </a:txBody>
                  <a:tcPr anchor="ctr"/>
                </a:tc>
                <a:extLst>
                  <a:ext uri="{0D108BD9-81ED-4DB2-BD59-A6C34878D82A}">
                    <a16:rowId xmlns:a16="http://schemas.microsoft.com/office/drawing/2014/main" val="156298335"/>
                  </a:ext>
                </a:extLst>
              </a:tr>
              <a:tr h="380863">
                <a:tc>
                  <a:txBody>
                    <a:bodyPr/>
                    <a:lstStyle/>
                    <a:p>
                      <a:pPr algn="ctr"/>
                      <a:r>
                        <a:rPr lang="it-IT" sz="1600" b="1" dirty="0"/>
                        <a:t>Vecchiaia</a:t>
                      </a:r>
                      <a:endParaRPr lang="it-IT" sz="1600" b="1" i="0" dirty="0">
                        <a:latin typeface="+mn-lt"/>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u="none" dirty="0">
                          <a:solidFill>
                            <a:schemeClr val="tx1"/>
                          </a:solidFill>
                        </a:rPr>
                        <a:t>66</a:t>
                      </a:r>
                      <a:endParaRPr lang="it-IT" sz="1400" b="1" u="none" dirty="0">
                        <a:solidFill>
                          <a:schemeClr val="tx1"/>
                        </a:solidFill>
                        <a:latin typeface="+mn-lt"/>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t>20</a:t>
                      </a:r>
                      <a:endParaRPr lang="it-IT" sz="1400" b="1" dirty="0">
                        <a:latin typeface="+mn-lt"/>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t>18 mesi</a:t>
                      </a:r>
                      <a:endParaRPr lang="it-IT" sz="1400" b="1" dirty="0">
                        <a:latin typeface="+mn-lt"/>
                        <a:cs typeface="Segoe UI" panose="020B0502040204020203" pitchFamily="34" charset="0"/>
                      </a:endParaRPr>
                    </a:p>
                  </a:txBody>
                  <a:tcPr anchor="ctr"/>
                </a:tc>
                <a:extLst>
                  <a:ext uri="{0D108BD9-81ED-4DB2-BD59-A6C34878D82A}">
                    <a16:rowId xmlns:a16="http://schemas.microsoft.com/office/drawing/2014/main" val="4165479930"/>
                  </a:ext>
                </a:extLst>
              </a:tr>
              <a:tr h="315423">
                <a:tc>
                  <a:txBody>
                    <a:bodyPr/>
                    <a:lstStyle/>
                    <a:p>
                      <a:pPr algn="ctr"/>
                      <a:r>
                        <a:rPr lang="it-IT" sz="1600" b="1" dirty="0"/>
                        <a:t>Anzianità</a:t>
                      </a:r>
                      <a:endParaRPr lang="it-IT" sz="1600" b="0" i="1" dirty="0">
                        <a:latin typeface="+mn-lt"/>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u="none" dirty="0">
                          <a:solidFill>
                            <a:schemeClr val="tx1"/>
                          </a:solidFill>
                        </a:rPr>
                        <a:t>-</a:t>
                      </a:r>
                      <a:endParaRPr lang="it-IT" sz="1400" b="1" u="none" dirty="0">
                        <a:solidFill>
                          <a:schemeClr val="tx1"/>
                        </a:solidFill>
                        <a:latin typeface="+mn-lt"/>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u="none" dirty="0">
                          <a:solidFill>
                            <a:schemeClr val="tx1"/>
                          </a:solidFill>
                        </a:rPr>
                        <a:t>41</a:t>
                      </a:r>
                      <a:endParaRPr lang="it-IT" sz="1200" b="0" i="1" u="none" dirty="0">
                        <a:solidFill>
                          <a:schemeClr val="tx1"/>
                        </a:solidFill>
                        <a:latin typeface="+mn-lt"/>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rPr>
                        <a:t>21 mesi</a:t>
                      </a:r>
                      <a:endParaRPr lang="it-IT" sz="1400" b="1" kern="1200" dirty="0">
                        <a:solidFill>
                          <a:schemeClr val="tx1"/>
                        </a:solidFill>
                        <a:latin typeface="+mn-lt"/>
                        <a:ea typeface="+mn-ea"/>
                        <a:cs typeface="Segoe UI" panose="020B0502040204020203" pitchFamily="34" charset="0"/>
                      </a:endParaRPr>
                    </a:p>
                  </a:txBody>
                  <a:tcPr anchor="ctr"/>
                </a:tc>
                <a:extLst>
                  <a:ext uri="{0D108BD9-81ED-4DB2-BD59-A6C34878D82A}">
                    <a16:rowId xmlns:a16="http://schemas.microsoft.com/office/drawing/2014/main" val="1092726812"/>
                  </a:ext>
                </a:extLst>
              </a:tr>
            </a:tbl>
          </a:graphicData>
        </a:graphic>
      </p:graphicFrame>
      <p:graphicFrame>
        <p:nvGraphicFramePr>
          <p:cNvPr id="5" name="Tabella 4">
            <a:extLst>
              <a:ext uri="{FF2B5EF4-FFF2-40B4-BE49-F238E27FC236}">
                <a16:creationId xmlns:a16="http://schemas.microsoft.com/office/drawing/2014/main" id="{95B9B366-93F3-9955-B4A2-BF5D18C29335}"/>
              </a:ext>
            </a:extLst>
          </p:cNvPr>
          <p:cNvGraphicFramePr>
            <a:graphicFrameLocks noGrp="1"/>
          </p:cNvGraphicFramePr>
          <p:nvPr>
            <p:extLst>
              <p:ext uri="{D42A27DB-BD31-4B8C-83A1-F6EECF244321}">
                <p14:modId xmlns:p14="http://schemas.microsoft.com/office/powerpoint/2010/main" val="2548975461"/>
              </p:ext>
            </p:extLst>
          </p:nvPr>
        </p:nvGraphicFramePr>
        <p:xfrm>
          <a:off x="6096000" y="3429000"/>
          <a:ext cx="5562267" cy="1585659"/>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820866787"/>
                    </a:ext>
                  </a:extLst>
                </a:gridCol>
                <a:gridCol w="1115736">
                  <a:extLst>
                    <a:ext uri="{9D8B030D-6E8A-4147-A177-3AD203B41FA5}">
                      <a16:colId xmlns:a16="http://schemas.microsoft.com/office/drawing/2014/main" val="2341315365"/>
                    </a:ext>
                  </a:extLst>
                </a:gridCol>
                <a:gridCol w="2114025">
                  <a:extLst>
                    <a:ext uri="{9D8B030D-6E8A-4147-A177-3AD203B41FA5}">
                      <a16:colId xmlns:a16="http://schemas.microsoft.com/office/drawing/2014/main" val="2485265550"/>
                    </a:ext>
                  </a:extLst>
                </a:gridCol>
                <a:gridCol w="1113306">
                  <a:extLst>
                    <a:ext uri="{9D8B030D-6E8A-4147-A177-3AD203B41FA5}">
                      <a16:colId xmlns:a16="http://schemas.microsoft.com/office/drawing/2014/main" val="3929335279"/>
                    </a:ext>
                  </a:extLst>
                </a:gridCol>
              </a:tblGrid>
              <a:tr h="673217">
                <a:tc>
                  <a:txBody>
                    <a:bodyPr/>
                    <a:lstStyle/>
                    <a:p>
                      <a:pPr algn="ctr"/>
                      <a:r>
                        <a:rPr lang="it-IT" sz="2000" u="sng" dirty="0">
                          <a:solidFill>
                            <a:schemeClr val="tx1"/>
                          </a:solidFill>
                        </a:rPr>
                        <a:t>Cumulo</a:t>
                      </a:r>
                      <a:endParaRPr lang="it-IT" sz="2000" u="sng" dirty="0">
                        <a:solidFill>
                          <a:schemeClr val="tx1"/>
                        </a:solidFill>
                        <a:latin typeface="+mn-lt"/>
                        <a:cs typeface="Segoe UI" panose="020B0502040204020203" pitchFamily="34" charset="0"/>
                      </a:endParaRPr>
                    </a:p>
                  </a:txBody>
                  <a:tcPr anchor="ctr">
                    <a:solidFill>
                      <a:schemeClr val="accent1">
                        <a:lumMod val="20000"/>
                        <a:lumOff val="80000"/>
                      </a:schemeClr>
                    </a:solidFill>
                  </a:tcPr>
                </a:tc>
                <a:tc>
                  <a:txBody>
                    <a:bodyPr/>
                    <a:lstStyle/>
                    <a:p>
                      <a:pPr algn="ctr"/>
                      <a:r>
                        <a:rPr lang="it-IT" sz="1600" dirty="0"/>
                        <a:t>Età Anagrafica</a:t>
                      </a:r>
                      <a:endParaRPr lang="it-IT" sz="1600" dirty="0">
                        <a:latin typeface="+mn-lt"/>
                        <a:cs typeface="Segoe UI" panose="020B0502040204020203" pitchFamily="34" charset="0"/>
                      </a:endParaRPr>
                    </a:p>
                  </a:txBody>
                  <a:tcPr anchor="ctr"/>
                </a:tc>
                <a:tc>
                  <a:txBody>
                    <a:bodyPr/>
                    <a:lstStyle/>
                    <a:p>
                      <a:pPr algn="ctr"/>
                      <a:r>
                        <a:rPr lang="it-IT" sz="1600" dirty="0"/>
                        <a:t>Anzianità di esercizio</a:t>
                      </a:r>
                      <a:endParaRPr lang="it-IT" sz="1600" dirty="0">
                        <a:latin typeface="+mn-lt"/>
                        <a:cs typeface="Segoe UI" panose="020B0502040204020203" pitchFamily="34" charset="0"/>
                      </a:endParaRPr>
                    </a:p>
                  </a:txBody>
                  <a:tcPr anchor="ctr"/>
                </a:tc>
                <a:tc>
                  <a:txBody>
                    <a:bodyPr/>
                    <a:lstStyle/>
                    <a:p>
                      <a:pPr algn="ctr"/>
                      <a:r>
                        <a:rPr lang="it-IT" sz="1600" dirty="0"/>
                        <a:t>Finestra mobile</a:t>
                      </a:r>
                      <a:endParaRPr lang="it-IT" sz="1600" dirty="0">
                        <a:latin typeface="+mn-lt"/>
                        <a:cs typeface="Segoe UI" panose="020B0502040204020203" pitchFamily="34" charset="0"/>
                      </a:endParaRPr>
                    </a:p>
                  </a:txBody>
                  <a:tcPr anchor="ctr"/>
                </a:tc>
                <a:extLst>
                  <a:ext uri="{0D108BD9-81ED-4DB2-BD59-A6C34878D82A}">
                    <a16:rowId xmlns:a16="http://schemas.microsoft.com/office/drawing/2014/main" val="156298335"/>
                  </a:ext>
                </a:extLst>
              </a:tr>
              <a:tr h="394282">
                <a:tc>
                  <a:txBody>
                    <a:bodyPr/>
                    <a:lstStyle/>
                    <a:p>
                      <a:pPr algn="ctr"/>
                      <a:r>
                        <a:rPr lang="it-IT" sz="1600" b="1" dirty="0"/>
                        <a:t>Vecchiaia </a:t>
                      </a:r>
                      <a:r>
                        <a:rPr lang="it-IT" sz="1100" b="1" dirty="0"/>
                        <a:t>(*)</a:t>
                      </a:r>
                      <a:endParaRPr lang="it-IT" sz="1600" b="1" i="0" dirty="0">
                        <a:latin typeface="+mn-lt"/>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u="none" dirty="0">
                          <a:solidFill>
                            <a:schemeClr val="tx1"/>
                          </a:solidFill>
                        </a:rPr>
                        <a:t>67</a:t>
                      </a:r>
                      <a:endParaRPr lang="it-IT" sz="1400" b="1" u="none" dirty="0">
                        <a:solidFill>
                          <a:schemeClr val="tx1"/>
                        </a:solidFill>
                        <a:latin typeface="+mn-lt"/>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t>20</a:t>
                      </a:r>
                      <a:endParaRPr lang="it-IT" sz="1400" b="1" dirty="0">
                        <a:latin typeface="+mn-lt"/>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t>-</a:t>
                      </a:r>
                      <a:endParaRPr lang="it-IT" sz="1400" b="1" dirty="0">
                        <a:latin typeface="+mn-lt"/>
                        <a:cs typeface="Segoe UI" panose="020B0502040204020203" pitchFamily="34" charset="0"/>
                      </a:endParaRPr>
                    </a:p>
                  </a:txBody>
                  <a:tcPr anchor="ctr"/>
                </a:tc>
                <a:extLst>
                  <a:ext uri="{0D108BD9-81ED-4DB2-BD59-A6C34878D82A}">
                    <a16:rowId xmlns:a16="http://schemas.microsoft.com/office/drawing/2014/main" val="4165479930"/>
                  </a:ext>
                </a:extLst>
              </a:tr>
              <a:tr h="494951">
                <a:tc>
                  <a:txBody>
                    <a:bodyPr/>
                    <a:lstStyle/>
                    <a:p>
                      <a:pPr algn="ctr"/>
                      <a:r>
                        <a:rPr lang="it-IT" sz="1600" b="1" dirty="0"/>
                        <a:t>Anzianità</a:t>
                      </a:r>
                      <a:endParaRPr lang="it-IT" sz="1600" b="0" i="1" dirty="0">
                        <a:latin typeface="+mn-lt"/>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u="none" dirty="0">
                          <a:solidFill>
                            <a:schemeClr val="tx1"/>
                          </a:solidFill>
                        </a:rPr>
                        <a:t>-</a:t>
                      </a:r>
                      <a:endParaRPr lang="it-IT" sz="1400" b="1" u="none" dirty="0">
                        <a:solidFill>
                          <a:schemeClr val="tx1"/>
                        </a:solidFill>
                        <a:latin typeface="+mn-lt"/>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u="none" dirty="0">
                          <a:solidFill>
                            <a:schemeClr val="tx1"/>
                          </a:solidFill>
                        </a:rPr>
                        <a:t>Uomini: 42 anni e 10 mesi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u="none" dirty="0">
                          <a:solidFill>
                            <a:schemeClr val="tx1"/>
                          </a:solidFill>
                        </a:rPr>
                        <a:t>Donne: 41 anni e 10 mesi</a:t>
                      </a:r>
                      <a:endParaRPr lang="it-IT" sz="1200" b="0" i="1" u="none" dirty="0">
                        <a:solidFill>
                          <a:schemeClr val="tx1"/>
                        </a:solidFill>
                        <a:latin typeface="+mn-lt"/>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rPr>
                        <a:t>3 mesi</a:t>
                      </a:r>
                      <a:endParaRPr lang="it-IT" sz="1400" b="1" kern="1200" dirty="0">
                        <a:solidFill>
                          <a:schemeClr val="tx1"/>
                        </a:solidFill>
                        <a:latin typeface="+mn-lt"/>
                        <a:ea typeface="+mn-ea"/>
                        <a:cs typeface="Segoe UI" panose="020B0502040204020203" pitchFamily="34" charset="0"/>
                      </a:endParaRPr>
                    </a:p>
                  </a:txBody>
                  <a:tcPr anchor="ctr"/>
                </a:tc>
                <a:extLst>
                  <a:ext uri="{0D108BD9-81ED-4DB2-BD59-A6C34878D82A}">
                    <a16:rowId xmlns:a16="http://schemas.microsoft.com/office/drawing/2014/main" val="1092726812"/>
                  </a:ext>
                </a:extLst>
              </a:tr>
            </a:tbl>
          </a:graphicData>
        </a:graphic>
      </p:graphicFrame>
      <p:sp>
        <p:nvSpPr>
          <p:cNvPr id="6" name="CasellaDiTesto 5">
            <a:extLst>
              <a:ext uri="{FF2B5EF4-FFF2-40B4-BE49-F238E27FC236}">
                <a16:creationId xmlns:a16="http://schemas.microsoft.com/office/drawing/2014/main" id="{D31B9FDA-7486-6222-529A-840621C15261}"/>
              </a:ext>
            </a:extLst>
          </p:cNvPr>
          <p:cNvSpPr txBox="1"/>
          <p:nvPr/>
        </p:nvSpPr>
        <p:spPr>
          <a:xfrm>
            <a:off x="6043461" y="5936329"/>
            <a:ext cx="4679722" cy="600164"/>
          </a:xfrm>
          <a:prstGeom prst="rect">
            <a:avLst/>
          </a:prstGeom>
          <a:noFill/>
        </p:spPr>
        <p:txBody>
          <a:bodyPr wrap="square" rtlCol="0">
            <a:spAutoFit/>
          </a:bodyPr>
          <a:lstStyle/>
          <a:p>
            <a:pPr algn="just"/>
            <a:r>
              <a:rPr lang="it-IT" sz="1100" b="1" u="sng" kern="0" dirty="0">
                <a:solidFill>
                  <a:srgbClr val="FF0000"/>
                </a:solidFill>
                <a:ea typeface="Times New Roman" panose="02020603050405020304" pitchFamily="18" charset="0"/>
              </a:rPr>
              <a:t>(1)</a:t>
            </a:r>
            <a:r>
              <a:rPr lang="it-IT" sz="1100" b="1" kern="0" dirty="0">
                <a:solidFill>
                  <a:schemeClr val="accent2"/>
                </a:solidFill>
                <a:ea typeface="Times New Roman" panose="02020603050405020304" pitchFamily="18" charset="0"/>
              </a:rPr>
              <a:t> </a:t>
            </a:r>
            <a:r>
              <a:rPr lang="it-IT" sz="1100" kern="0" dirty="0">
                <a:ea typeface="Times New Roman" panose="02020603050405020304" pitchFamily="18" charset="0"/>
              </a:rPr>
              <a:t>La pensione totalizzata o in cumulo costituisce </a:t>
            </a:r>
            <a:r>
              <a:rPr lang="it-IT" sz="1100" b="1" kern="0" dirty="0">
                <a:ea typeface="Times New Roman" panose="02020603050405020304" pitchFamily="18" charset="0"/>
              </a:rPr>
              <a:t>un’unica pensione </a:t>
            </a:r>
            <a:r>
              <a:rPr lang="it-IT" sz="1100" kern="0" dirty="0">
                <a:ea typeface="Times New Roman" panose="02020603050405020304" pitchFamily="18" charset="0"/>
              </a:rPr>
              <a:t>e gli aumenti a titolo di rivalutazione automatica sono </a:t>
            </a:r>
            <a:r>
              <a:rPr lang="it-IT" sz="1100" b="1" kern="0" dirty="0">
                <a:ea typeface="Times New Roman" panose="02020603050405020304" pitchFamily="18" charset="0"/>
              </a:rPr>
              <a:t>determinati dall’INPS </a:t>
            </a:r>
            <a:r>
              <a:rPr lang="it-IT" sz="1100" kern="0" dirty="0">
                <a:ea typeface="Times New Roman" panose="02020603050405020304" pitchFamily="18" charset="0"/>
              </a:rPr>
              <a:t>sulla base delle disposizioni di legge vigenti.</a:t>
            </a:r>
            <a:endParaRPr lang="it-IT" sz="1000" dirty="0"/>
          </a:p>
        </p:txBody>
      </p:sp>
      <p:sp>
        <p:nvSpPr>
          <p:cNvPr id="7" name="CasellaDiTesto 6">
            <a:extLst>
              <a:ext uri="{FF2B5EF4-FFF2-40B4-BE49-F238E27FC236}">
                <a16:creationId xmlns:a16="http://schemas.microsoft.com/office/drawing/2014/main" id="{A6974B92-7D73-CF2E-5C6A-733586F6D4E6}"/>
              </a:ext>
            </a:extLst>
          </p:cNvPr>
          <p:cNvSpPr txBox="1"/>
          <p:nvPr/>
        </p:nvSpPr>
        <p:spPr>
          <a:xfrm>
            <a:off x="186591" y="1694598"/>
            <a:ext cx="5156859" cy="4801314"/>
          </a:xfrm>
          <a:prstGeom prst="rect">
            <a:avLst/>
          </a:prstGeom>
          <a:noFill/>
        </p:spPr>
        <p:txBody>
          <a:bodyPr wrap="square">
            <a:spAutoFit/>
          </a:bodyPr>
          <a:lstStyle/>
          <a:p>
            <a:pPr lvl="0" algn="just"/>
            <a:r>
              <a:rPr lang="it-IT" dirty="0">
                <a:latin typeface="+mn-lt"/>
              </a:rPr>
              <a:t>Tali istituti consentono di </a:t>
            </a:r>
            <a:r>
              <a:rPr lang="it-IT" b="1" u="sng" dirty="0">
                <a:latin typeface="+mn-lt"/>
              </a:rPr>
              <a:t>recuperare contributi frammentati accreditati in più gestioni previdenziali</a:t>
            </a:r>
            <a:r>
              <a:rPr lang="it-IT" dirty="0">
                <a:latin typeface="+mn-lt"/>
              </a:rPr>
              <a:t> al fine di unificare tutti i periodi lavorativi, non coincidenti, ed ottenere l’erogazione di una pensione che rappresenta la somma dei trattamenti di competenza di ciascun Ente previdenziale.</a:t>
            </a:r>
          </a:p>
          <a:p>
            <a:pPr lvl="0" algn="just"/>
            <a:endParaRPr lang="it-IT" dirty="0">
              <a:latin typeface="+mn-lt"/>
            </a:endParaRPr>
          </a:p>
          <a:p>
            <a:pPr lvl="0" algn="just"/>
            <a:r>
              <a:rPr lang="it-IT" dirty="0">
                <a:latin typeface="+mn-lt"/>
              </a:rPr>
              <a:t>Ogni Ente coinvolto liquida una quota parte di pensione di propria spettanza all’</a:t>
            </a:r>
            <a:r>
              <a:rPr lang="it-IT" b="1" u="sng" dirty="0">
                <a:latin typeface="+mn-lt"/>
              </a:rPr>
              <a:t>Inps</a:t>
            </a:r>
            <a:r>
              <a:rPr lang="it-IT" dirty="0">
                <a:latin typeface="+mn-lt"/>
              </a:rPr>
              <a:t> che </a:t>
            </a:r>
            <a:r>
              <a:rPr lang="it-IT" b="1" u="sng" dirty="0">
                <a:latin typeface="+mn-lt"/>
              </a:rPr>
              <a:t>sarà l’Ente erogatore dell’unico trattamento pensionistico </a:t>
            </a:r>
            <a:r>
              <a:rPr lang="it-IT" sz="1400" b="1" u="sng" dirty="0">
                <a:solidFill>
                  <a:srgbClr val="FF0000"/>
                </a:solidFill>
                <a:latin typeface="+mn-lt"/>
              </a:rPr>
              <a:t>(1)</a:t>
            </a:r>
            <a:r>
              <a:rPr lang="it-IT" dirty="0">
                <a:latin typeface="+mn-lt"/>
              </a:rPr>
              <a:t>.</a:t>
            </a:r>
          </a:p>
          <a:p>
            <a:pPr lvl="0" algn="just"/>
            <a:endParaRPr lang="it-IT" dirty="0">
              <a:latin typeface="+mn-lt"/>
            </a:endParaRPr>
          </a:p>
          <a:p>
            <a:pPr lvl="0" algn="just"/>
            <a:r>
              <a:rPr lang="it-IT" dirty="0">
                <a:latin typeface="+mn-lt"/>
              </a:rPr>
              <a:t>Per fruire delle prestazioni l’interessato non deve essere già titolare di pensione autonoma in una delle gestioni coinvolte.</a:t>
            </a:r>
          </a:p>
          <a:p>
            <a:pPr lvl="0" algn="just"/>
            <a:endParaRPr lang="it-IT" dirty="0">
              <a:latin typeface="+mn-lt"/>
            </a:endParaRPr>
          </a:p>
          <a:p>
            <a:pPr lvl="0" algn="just"/>
            <a:r>
              <a:rPr lang="it-IT" dirty="0">
                <a:latin typeface="+mn-lt"/>
              </a:rPr>
              <a:t>La pensione decorrerà dal primo giorno del mese successivo alla presentazione della domanda.</a:t>
            </a:r>
          </a:p>
        </p:txBody>
      </p:sp>
      <p:sp>
        <p:nvSpPr>
          <p:cNvPr id="8" name="CasellaDiTesto 7">
            <a:extLst>
              <a:ext uri="{FF2B5EF4-FFF2-40B4-BE49-F238E27FC236}">
                <a16:creationId xmlns:a16="http://schemas.microsoft.com/office/drawing/2014/main" id="{D2096863-FC57-7777-12A1-C6362109609D}"/>
              </a:ext>
            </a:extLst>
          </p:cNvPr>
          <p:cNvSpPr txBox="1"/>
          <p:nvPr/>
        </p:nvSpPr>
        <p:spPr>
          <a:xfrm>
            <a:off x="6033019" y="5014659"/>
            <a:ext cx="5625248" cy="600164"/>
          </a:xfrm>
          <a:prstGeom prst="rect">
            <a:avLst/>
          </a:prstGeom>
          <a:noFill/>
        </p:spPr>
        <p:txBody>
          <a:bodyPr wrap="square" rtlCol="0">
            <a:spAutoFit/>
          </a:bodyPr>
          <a:lstStyle/>
          <a:p>
            <a:r>
              <a:rPr lang="it-IT" sz="1100" i="1" kern="0" dirty="0">
                <a:ea typeface="Times New Roman" panose="02020603050405020304" pitchFamily="18" charset="0"/>
              </a:rPr>
              <a:t>(*) </a:t>
            </a:r>
            <a:r>
              <a:rPr lang="it-IT" sz="1100" b="1" i="1" kern="0" dirty="0">
                <a:ea typeface="Times New Roman" panose="02020603050405020304" pitchFamily="18" charset="0"/>
              </a:rPr>
              <a:t>L</a:t>
            </a:r>
            <a:r>
              <a:rPr lang="it-IT" sz="1100" b="1" i="1" kern="0" dirty="0">
                <a:effectLst/>
                <a:ea typeface="Times New Roman" panose="02020603050405020304" pitchFamily="18" charset="0"/>
              </a:rPr>
              <a:t>a prestazione si consegue al perfezionamento dei requisiti - anagrafico e contributivo - più elevati</a:t>
            </a:r>
            <a:r>
              <a:rPr lang="it-IT" sz="1100" i="1" kern="0" dirty="0">
                <a:effectLst/>
                <a:ea typeface="Times New Roman" panose="02020603050405020304" pitchFamily="18" charset="0"/>
              </a:rPr>
              <a:t> tra quelli previsti dalla rispettiva normativa specifica delle singole gestioni interessate al cumulo stesso -  </a:t>
            </a:r>
            <a:r>
              <a:rPr lang="it-IT" sz="1100" b="1" i="1" kern="0" dirty="0">
                <a:effectLst/>
                <a:ea typeface="Times New Roman" panose="02020603050405020304" pitchFamily="18" charset="0"/>
              </a:rPr>
              <a:t>per i Notai al compimento del 75° anno di età.</a:t>
            </a:r>
            <a:endParaRPr lang="it-IT" sz="1000" b="1" i="1" dirty="0"/>
          </a:p>
        </p:txBody>
      </p:sp>
      <p:grpSp>
        <p:nvGrpSpPr>
          <p:cNvPr id="9" name="Gruppo 8">
            <a:extLst>
              <a:ext uri="{FF2B5EF4-FFF2-40B4-BE49-F238E27FC236}">
                <a16:creationId xmlns:a16="http://schemas.microsoft.com/office/drawing/2014/main" id="{FF12D047-FBB3-0573-F6D9-0E810D901084}"/>
              </a:ext>
            </a:extLst>
          </p:cNvPr>
          <p:cNvGrpSpPr/>
          <p:nvPr/>
        </p:nvGrpSpPr>
        <p:grpSpPr>
          <a:xfrm>
            <a:off x="6372837" y="5899618"/>
            <a:ext cx="5934484" cy="997148"/>
            <a:chOff x="6372837" y="5899618"/>
            <a:chExt cx="5934484" cy="997148"/>
          </a:xfrm>
        </p:grpSpPr>
        <p:pic>
          <p:nvPicPr>
            <p:cNvPr id="10" name="Picture 2">
              <a:extLst>
                <a:ext uri="{FF2B5EF4-FFF2-40B4-BE49-F238E27FC236}">
                  <a16:creationId xmlns:a16="http://schemas.microsoft.com/office/drawing/2014/main" id="{AD623BEA-E9C2-AC5B-6359-7C0179E3AFB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723182" y="5899618"/>
              <a:ext cx="1373743" cy="74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a:extLst>
                <a:ext uri="{FF2B5EF4-FFF2-40B4-BE49-F238E27FC236}">
                  <a16:creationId xmlns:a16="http://schemas.microsoft.com/office/drawing/2014/main" id="{F4E0F5A2-F57D-25E8-8515-D46697336BE0}"/>
                </a:ext>
              </a:extLst>
            </p:cNvPr>
            <p:cNvSpPr txBox="1"/>
            <p:nvPr/>
          </p:nvSpPr>
          <p:spPr>
            <a:xfrm>
              <a:off x="6372837" y="6588989"/>
              <a:ext cx="5934484" cy="307777"/>
            </a:xfrm>
            <a:prstGeom prst="rect">
              <a:avLst/>
            </a:prstGeom>
            <a:noFill/>
          </p:spPr>
          <p:txBody>
            <a:bodyPr wrap="square">
              <a:spAutoFit/>
            </a:bodyPr>
            <a:lstStyle/>
            <a:p>
              <a:r>
                <a:rPr lang="it-IT" sz="1400" b="1" i="1" dirty="0">
                  <a:solidFill>
                    <a:srgbClr val="002060"/>
                  </a:solidFill>
                </a:rPr>
                <a:t>Andrea Dello Russo – Consigliere Cassa Nazionale del Notariato. </a:t>
              </a:r>
            </a:p>
          </p:txBody>
        </p:sp>
      </p:grpSp>
    </p:spTree>
    <p:extLst>
      <p:ext uri="{BB962C8B-B14F-4D97-AF65-F5344CB8AC3E}">
        <p14:creationId xmlns:p14="http://schemas.microsoft.com/office/powerpoint/2010/main" val="162393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Freeform: Shape 205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9" name="Freeform: Shape 205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1" name="Rectangle 20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3" name="Rectangle 20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F90D821B-C45F-ED0E-476A-FC48E0E3AB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1421" y="835619"/>
            <a:ext cx="2558937" cy="13964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id="{2F2F9A5E-D53C-A13E-67F8-91FCDA31F220}"/>
              </a:ext>
            </a:extLst>
          </p:cNvPr>
          <p:cNvSpPr>
            <a:spLocks noGrp="1"/>
          </p:cNvSpPr>
          <p:nvPr>
            <p:ph type="ctrTitle"/>
          </p:nvPr>
        </p:nvSpPr>
        <p:spPr>
          <a:xfrm>
            <a:off x="394040" y="2917320"/>
            <a:ext cx="5884278" cy="1527797"/>
          </a:xfrm>
        </p:spPr>
        <p:txBody>
          <a:bodyPr>
            <a:normAutofit fontScale="90000"/>
          </a:bodyPr>
          <a:lstStyle/>
          <a:p>
            <a:pPr algn="l"/>
            <a:br>
              <a:rPr lang="it-IT" sz="4400" b="1" dirty="0"/>
            </a:br>
            <a:br>
              <a:rPr lang="it-IT" sz="4400" b="1" dirty="0"/>
            </a:br>
            <a:br>
              <a:rPr lang="it-IT" sz="4400" b="1" dirty="0"/>
            </a:br>
            <a:r>
              <a:rPr lang="it-IT" sz="4000" b="1" dirty="0">
                <a:solidFill>
                  <a:srgbClr val="002060"/>
                </a:solidFill>
              </a:rPr>
              <a:t>Come costruire una previdenza di secondo pilastro</a:t>
            </a:r>
          </a:p>
        </p:txBody>
      </p:sp>
      <p:sp>
        <p:nvSpPr>
          <p:cNvPr id="8" name="CasellaDiTesto 7">
            <a:extLst>
              <a:ext uri="{FF2B5EF4-FFF2-40B4-BE49-F238E27FC236}">
                <a16:creationId xmlns:a16="http://schemas.microsoft.com/office/drawing/2014/main" id="{1C1C8C0A-FBB5-23C2-C585-3FCD8B33A384}"/>
              </a:ext>
            </a:extLst>
          </p:cNvPr>
          <p:cNvSpPr txBox="1"/>
          <p:nvPr/>
        </p:nvSpPr>
        <p:spPr>
          <a:xfrm>
            <a:off x="347833" y="4601036"/>
            <a:ext cx="4601054" cy="369332"/>
          </a:xfrm>
          <a:prstGeom prst="rect">
            <a:avLst/>
          </a:prstGeom>
          <a:noFill/>
        </p:spPr>
        <p:txBody>
          <a:bodyPr wrap="square">
            <a:spAutoFit/>
          </a:bodyPr>
          <a:lstStyle/>
          <a:p>
            <a:pPr marL="269875" indent="-228600">
              <a:lnSpc>
                <a:spcPct val="90000"/>
              </a:lnSpc>
              <a:spcAft>
                <a:spcPts val="600"/>
              </a:spcAft>
              <a:buFont typeface="Arial" panose="020B0604020202020204" pitchFamily="34" charset="0"/>
              <a:buChar char="•"/>
              <a:tabLst>
                <a:tab pos="627063" algn="l"/>
              </a:tabLst>
            </a:pPr>
            <a:r>
              <a:rPr lang="en-US" sz="2000" b="1" dirty="0">
                <a:solidFill>
                  <a:srgbClr val="002060"/>
                </a:solidFill>
                <a:latin typeface="+mj-lt"/>
              </a:rPr>
              <a:t>I vantaggi di </a:t>
            </a:r>
            <a:r>
              <a:rPr lang="en-US" sz="2000" b="1" dirty="0" err="1">
                <a:solidFill>
                  <a:srgbClr val="002060"/>
                </a:solidFill>
                <a:latin typeface="+mj-lt"/>
              </a:rPr>
              <a:t>una</a:t>
            </a:r>
            <a:r>
              <a:rPr lang="en-US" sz="2000" b="1" dirty="0">
                <a:solidFill>
                  <a:srgbClr val="002060"/>
                </a:solidFill>
                <a:latin typeface="+mj-lt"/>
              </a:rPr>
              <a:t> </a:t>
            </a:r>
            <a:r>
              <a:rPr lang="en-US" sz="2000" b="1" dirty="0" err="1">
                <a:solidFill>
                  <a:srgbClr val="002060"/>
                </a:solidFill>
                <a:latin typeface="+mj-lt"/>
              </a:rPr>
              <a:t>previdenza</a:t>
            </a:r>
            <a:r>
              <a:rPr lang="en-US" sz="2000" b="1" dirty="0">
                <a:solidFill>
                  <a:srgbClr val="002060"/>
                </a:solidFill>
                <a:latin typeface="+mj-lt"/>
              </a:rPr>
              <a:t> </a:t>
            </a:r>
            <a:r>
              <a:rPr lang="en-US" sz="2000" b="1" dirty="0" err="1">
                <a:solidFill>
                  <a:srgbClr val="002060"/>
                </a:solidFill>
                <a:latin typeface="+mj-lt"/>
              </a:rPr>
              <a:t>integrativa</a:t>
            </a:r>
            <a:endParaRPr lang="en-US" sz="2000" b="1" dirty="0">
              <a:solidFill>
                <a:srgbClr val="002060"/>
              </a:solidFill>
              <a:latin typeface="+mj-lt"/>
            </a:endParaRPr>
          </a:p>
        </p:txBody>
      </p:sp>
      <p:pic>
        <p:nvPicPr>
          <p:cNvPr id="3" name="Immagine 2">
            <a:extLst>
              <a:ext uri="{FF2B5EF4-FFF2-40B4-BE49-F238E27FC236}">
                <a16:creationId xmlns:a16="http://schemas.microsoft.com/office/drawing/2014/main" id="{93466923-CBEB-1590-41AD-0D6D78906AEA}"/>
              </a:ext>
            </a:extLst>
          </p:cNvPr>
          <p:cNvPicPr>
            <a:picLocks noChangeAspect="1"/>
          </p:cNvPicPr>
          <p:nvPr/>
        </p:nvPicPr>
        <p:blipFill rotWithShape="1">
          <a:blip r:embed="rId4">
            <a:extLst>
              <a:ext uri="{28A0092B-C50C-407E-A947-70E740481C1C}">
                <a14:useLocalDpi xmlns:a14="http://schemas.microsoft.com/office/drawing/2010/main" val="0"/>
              </a:ext>
            </a:extLst>
          </a:blip>
          <a:srcRect t="3401" r="25205" b="17457"/>
          <a:stretch/>
        </p:blipFill>
        <p:spPr bwMode="auto">
          <a:xfrm>
            <a:off x="8816360" y="0"/>
            <a:ext cx="3366118" cy="1990193"/>
          </a:xfrm>
          <a:prstGeom prst="rect">
            <a:avLst/>
          </a:prstGeom>
          <a:noFill/>
          <a:ln>
            <a:noFill/>
          </a:ln>
          <a:extLst>
            <a:ext uri="{53640926-AAD7-44D8-BBD7-CCE9431645EC}">
              <a14:shadowObscured xmlns:a14="http://schemas.microsoft.com/office/drawing/2010/main"/>
            </a:ext>
          </a:extLst>
        </p:spPr>
      </p:pic>
      <p:pic>
        <p:nvPicPr>
          <p:cNvPr id="11" name="Immagine 10">
            <a:extLst>
              <a:ext uri="{FF2B5EF4-FFF2-40B4-BE49-F238E27FC236}">
                <a16:creationId xmlns:a16="http://schemas.microsoft.com/office/drawing/2014/main" id="{5BB4ACBE-4340-62BC-ECDE-B1965400AFD1}"/>
              </a:ext>
            </a:extLst>
          </p:cNvPr>
          <p:cNvPicPr>
            <a:picLocks noChangeAspect="1"/>
          </p:cNvPicPr>
          <p:nvPr/>
        </p:nvPicPr>
        <p:blipFill>
          <a:blip r:embed="rId5"/>
          <a:stretch>
            <a:fillRect/>
          </a:stretch>
        </p:blipFill>
        <p:spPr>
          <a:xfrm>
            <a:off x="8816359" y="2116801"/>
            <a:ext cx="3366118" cy="2116368"/>
          </a:xfrm>
          <a:prstGeom prst="rect">
            <a:avLst/>
          </a:prstGeom>
        </p:spPr>
      </p:pic>
      <p:pic>
        <p:nvPicPr>
          <p:cNvPr id="13" name="Immagine 12">
            <a:extLst>
              <a:ext uri="{FF2B5EF4-FFF2-40B4-BE49-F238E27FC236}">
                <a16:creationId xmlns:a16="http://schemas.microsoft.com/office/drawing/2014/main" id="{53E7FE8C-8CFB-7881-7F8E-56C5B4E82B3B}"/>
              </a:ext>
            </a:extLst>
          </p:cNvPr>
          <p:cNvPicPr>
            <a:picLocks noChangeAspect="1"/>
          </p:cNvPicPr>
          <p:nvPr/>
        </p:nvPicPr>
        <p:blipFill>
          <a:blip r:embed="rId6"/>
          <a:stretch>
            <a:fillRect/>
          </a:stretch>
        </p:blipFill>
        <p:spPr>
          <a:xfrm>
            <a:off x="8816359" y="4301074"/>
            <a:ext cx="3366119" cy="2051784"/>
          </a:xfrm>
          <a:prstGeom prst="rect">
            <a:avLst/>
          </a:prstGeom>
        </p:spPr>
      </p:pic>
      <p:sp>
        <p:nvSpPr>
          <p:cNvPr id="2" name="CasellaDiTesto 1">
            <a:extLst>
              <a:ext uri="{FF2B5EF4-FFF2-40B4-BE49-F238E27FC236}">
                <a16:creationId xmlns:a16="http://schemas.microsoft.com/office/drawing/2014/main" id="{06F3BB31-2250-8FA3-C6D0-F83CAFF575D4}"/>
              </a:ext>
            </a:extLst>
          </p:cNvPr>
          <p:cNvSpPr txBox="1"/>
          <p:nvPr/>
        </p:nvSpPr>
        <p:spPr>
          <a:xfrm>
            <a:off x="-9521" y="6420763"/>
            <a:ext cx="12191999" cy="369332"/>
          </a:xfrm>
          <a:prstGeom prst="rect">
            <a:avLst/>
          </a:prstGeom>
          <a:noFill/>
        </p:spPr>
        <p:txBody>
          <a:bodyPr wrap="square">
            <a:spAutoFit/>
          </a:bodyPr>
          <a:lstStyle/>
          <a:p>
            <a:r>
              <a:rPr lang="it-IT" sz="1800" b="1" i="1" dirty="0">
                <a:solidFill>
                  <a:srgbClr val="FF6600"/>
                </a:solidFill>
              </a:rPr>
              <a:t>LA CASSA INCONTRA I NOTAI .</a:t>
            </a:r>
            <a:r>
              <a:rPr lang="it-IT" b="1" i="1" dirty="0">
                <a:solidFill>
                  <a:srgbClr val="FF6600"/>
                </a:solidFill>
              </a:rPr>
              <a:t> Andrea Dello Russo – Consigliere Cassa NN. </a:t>
            </a:r>
            <a:r>
              <a:rPr lang="it-IT" b="1" i="1" dirty="0">
                <a:solidFill>
                  <a:schemeClr val="accent4"/>
                </a:solidFill>
              </a:rPr>
              <a:t>Ravenna 19/10/2024</a:t>
            </a:r>
            <a:r>
              <a:rPr lang="it-IT" b="1" i="1" dirty="0">
                <a:solidFill>
                  <a:srgbClr val="FF6600"/>
                </a:solidFill>
              </a:rPr>
              <a:t> </a:t>
            </a:r>
            <a:endParaRPr lang="it-IT" sz="1800" b="1" i="1" dirty="0">
              <a:solidFill>
                <a:srgbClr val="FF6600"/>
              </a:solidFill>
            </a:endParaRPr>
          </a:p>
        </p:txBody>
      </p:sp>
    </p:spTree>
    <p:extLst>
      <p:ext uri="{BB962C8B-B14F-4D97-AF65-F5344CB8AC3E}">
        <p14:creationId xmlns:p14="http://schemas.microsoft.com/office/powerpoint/2010/main" val="213620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Freeform: Shape 205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9" name="Freeform: Shape 205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1" name="Rectangle 20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3" name="Rectangle 20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B5DA93BF-12A2-089D-EF13-3E230CF638B5}"/>
              </a:ext>
            </a:extLst>
          </p:cNvPr>
          <p:cNvSpPr txBox="1"/>
          <p:nvPr/>
        </p:nvSpPr>
        <p:spPr>
          <a:xfrm>
            <a:off x="1113427" y="433866"/>
            <a:ext cx="5727505" cy="461665"/>
          </a:xfrm>
          <a:prstGeom prst="rect">
            <a:avLst/>
          </a:prstGeom>
          <a:noFill/>
        </p:spPr>
        <p:txBody>
          <a:bodyPr wrap="square">
            <a:spAutoFit/>
          </a:bodyPr>
          <a:lstStyle/>
          <a:p>
            <a:pPr marL="476239">
              <a:spcBef>
                <a:spcPts val="800"/>
              </a:spcBef>
              <a:tabLst>
                <a:tab pos="476239" algn="l"/>
              </a:tabLst>
            </a:pPr>
            <a:r>
              <a:rPr lang="it-IT" sz="2400" b="1" dirty="0">
                <a:solidFill>
                  <a:srgbClr val="FF6600"/>
                </a:solidFill>
              </a:rPr>
              <a:t>LA PREVIDENZA DI SECONDO PILASTRO</a:t>
            </a:r>
          </a:p>
        </p:txBody>
      </p:sp>
      <p:sp>
        <p:nvSpPr>
          <p:cNvPr id="2" name="CasellaDiTesto 1">
            <a:extLst>
              <a:ext uri="{FF2B5EF4-FFF2-40B4-BE49-F238E27FC236}">
                <a16:creationId xmlns:a16="http://schemas.microsoft.com/office/drawing/2014/main" id="{F83D95E8-7471-505C-A952-72A62951FF33}"/>
              </a:ext>
            </a:extLst>
          </p:cNvPr>
          <p:cNvSpPr txBox="1"/>
          <p:nvPr/>
        </p:nvSpPr>
        <p:spPr>
          <a:xfrm>
            <a:off x="478227" y="2761618"/>
            <a:ext cx="9693441" cy="2862322"/>
          </a:xfrm>
          <a:prstGeom prst="rect">
            <a:avLst/>
          </a:prstGeom>
          <a:noFill/>
        </p:spPr>
        <p:txBody>
          <a:bodyPr wrap="square">
            <a:spAutoFit/>
          </a:bodyPr>
          <a:lstStyle/>
          <a:p>
            <a:pPr algn="just"/>
            <a:r>
              <a:rPr lang="it-IT" dirty="0"/>
              <a:t>Un lavoratore autonomo o un libero professionista può aderire a un </a:t>
            </a:r>
            <a:r>
              <a:rPr lang="it-IT" b="1" u="sng" dirty="0"/>
              <a:t>fondo pensione aperto</a:t>
            </a:r>
            <a:r>
              <a:rPr lang="it-IT" dirty="0"/>
              <a:t> o a un </a:t>
            </a:r>
            <a:r>
              <a:rPr lang="it-IT" b="1" u="sng" dirty="0"/>
              <a:t>Piano Individuale Pensionistico (PIP)</a:t>
            </a:r>
            <a:r>
              <a:rPr lang="it-IT" dirty="0"/>
              <a:t>: il fondo pensione aperto garantisce la possibilità di una gestione finanziaria più flessibile mentre il PIP possiede le principali caratteristiche di un classico prodotto di risparmio assicurativo (tasso annuo minimo di rendimento garantito, consolidamento dei risultati, costi di gestione elevati).</a:t>
            </a:r>
          </a:p>
          <a:p>
            <a:pPr algn="just"/>
            <a:endParaRPr lang="it-IT" sz="1800" dirty="0"/>
          </a:p>
          <a:p>
            <a:pPr algn="just"/>
            <a:r>
              <a:rPr lang="it-IT" sz="1800" dirty="0">
                <a:latin typeface="+mn-lt"/>
              </a:rPr>
              <a:t>I contributi che affluiscono alla forme pensionistiche complementari sono </a:t>
            </a:r>
            <a:r>
              <a:rPr lang="it-IT" sz="1800" b="1" i="1" u="sng" dirty="0">
                <a:latin typeface="+mn-lt"/>
              </a:rPr>
              <a:t>investiti finanziariamente</a:t>
            </a:r>
            <a:r>
              <a:rPr lang="it-IT" sz="1800" i="1" dirty="0">
                <a:latin typeface="+mn-lt"/>
              </a:rPr>
              <a:t> </a:t>
            </a:r>
            <a:r>
              <a:rPr lang="it-IT" sz="1800" dirty="0">
                <a:latin typeface="+mn-lt"/>
              </a:rPr>
              <a:t>al fine di costituire il montante individuale determinato dalle risorse investite e dai relativi rendimenti. </a:t>
            </a:r>
          </a:p>
          <a:p>
            <a:pPr algn="just"/>
            <a:r>
              <a:rPr lang="it-IT" sz="1800" dirty="0">
                <a:latin typeface="+mn-lt"/>
              </a:rPr>
              <a:t>Tale montante verrà dunque trasformato nella </a:t>
            </a:r>
            <a:r>
              <a:rPr lang="it-IT" sz="1800" b="1" i="1" u="sng" dirty="0">
                <a:latin typeface="+mn-lt"/>
              </a:rPr>
              <a:t>pensione complementare</a:t>
            </a:r>
            <a:r>
              <a:rPr lang="it-IT" sz="1800" dirty="0">
                <a:latin typeface="+mn-lt"/>
              </a:rPr>
              <a:t>.</a:t>
            </a:r>
          </a:p>
          <a:p>
            <a:pPr algn="just"/>
            <a:endParaRPr lang="it-IT" sz="1800" dirty="0"/>
          </a:p>
        </p:txBody>
      </p:sp>
      <p:graphicFrame>
        <p:nvGraphicFramePr>
          <p:cNvPr id="4" name="Segnaposto contenuto 5">
            <a:extLst>
              <a:ext uri="{FF2B5EF4-FFF2-40B4-BE49-F238E27FC236}">
                <a16:creationId xmlns:a16="http://schemas.microsoft.com/office/drawing/2014/main" id="{EFEB18CE-6906-579E-E27D-2FF72BA6DFFA}"/>
              </a:ext>
            </a:extLst>
          </p:cNvPr>
          <p:cNvGraphicFramePr>
            <a:graphicFrameLocks/>
          </p:cNvGraphicFramePr>
          <p:nvPr/>
        </p:nvGraphicFramePr>
        <p:xfrm>
          <a:off x="209665" y="5397602"/>
          <a:ext cx="11501306" cy="1162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a:extLst>
              <a:ext uri="{FF2B5EF4-FFF2-40B4-BE49-F238E27FC236}">
                <a16:creationId xmlns:a16="http://schemas.microsoft.com/office/drawing/2014/main" id="{F75F47A4-70B9-7E7B-2CB9-A11A5A535B69}"/>
              </a:ext>
            </a:extLst>
          </p:cNvPr>
          <p:cNvPicPr>
            <a:picLocks noChangeAspect="1"/>
          </p:cNvPicPr>
          <p:nvPr/>
        </p:nvPicPr>
        <p:blipFill rotWithShape="1">
          <a:blip r:embed="rId8">
            <a:extLst>
              <a:ext uri="{28A0092B-C50C-407E-A947-70E740481C1C}">
                <a14:useLocalDpi xmlns:a14="http://schemas.microsoft.com/office/drawing/2010/main" val="0"/>
              </a:ext>
            </a:extLst>
          </a:blip>
          <a:srcRect t="3401" r="25205" b="17457"/>
          <a:stretch/>
        </p:blipFill>
        <p:spPr bwMode="auto">
          <a:xfrm>
            <a:off x="8278869" y="195343"/>
            <a:ext cx="3792709" cy="2211694"/>
          </a:xfrm>
          <a:prstGeom prst="rect">
            <a:avLst/>
          </a:prstGeom>
          <a:noFill/>
          <a:ln>
            <a:noFill/>
          </a:ln>
          <a:extLst>
            <a:ext uri="{53640926-AAD7-44D8-BBD7-CCE9431645EC}">
              <a14:shadowObscured xmlns:a14="http://schemas.microsoft.com/office/drawing/2010/main"/>
            </a:ext>
          </a:extLst>
        </p:spPr>
      </p:pic>
      <p:sp>
        <p:nvSpPr>
          <p:cNvPr id="9" name="CasellaDiTesto 8">
            <a:extLst>
              <a:ext uri="{FF2B5EF4-FFF2-40B4-BE49-F238E27FC236}">
                <a16:creationId xmlns:a16="http://schemas.microsoft.com/office/drawing/2014/main" id="{175EE6FE-1EDE-7477-4D80-73C3228632FC}"/>
              </a:ext>
            </a:extLst>
          </p:cNvPr>
          <p:cNvSpPr txBox="1"/>
          <p:nvPr/>
        </p:nvSpPr>
        <p:spPr>
          <a:xfrm>
            <a:off x="525305" y="1313765"/>
            <a:ext cx="6093653" cy="1200329"/>
          </a:xfrm>
          <a:prstGeom prst="rect">
            <a:avLst/>
          </a:prstGeom>
          <a:noFill/>
        </p:spPr>
        <p:txBody>
          <a:bodyPr wrap="square" rtlCol="0">
            <a:spAutoFit/>
          </a:bodyPr>
          <a:lstStyle/>
          <a:p>
            <a:pPr algn="just"/>
            <a:r>
              <a:rPr lang="it-IT" sz="1800" dirty="0"/>
              <a:t>Oltre ai contributi obbligatori, che daranno vita alla pensione di «primo pilastro», è possibile versare </a:t>
            </a:r>
            <a:r>
              <a:rPr lang="it-IT" sz="1800" b="1" i="1" u="sng" dirty="0"/>
              <a:t>volontariament</a:t>
            </a:r>
            <a:r>
              <a:rPr lang="it-IT" b="1" i="1" u="sng" dirty="0"/>
              <a:t>e</a:t>
            </a:r>
            <a:r>
              <a:rPr lang="it-IT" dirty="0"/>
              <a:t> altri contributi nei fondi della previdenza integrativa per avere un ulteriore assegno pensionistico e/o un importo una tantum.</a:t>
            </a:r>
          </a:p>
        </p:txBody>
      </p:sp>
      <p:grpSp>
        <p:nvGrpSpPr>
          <p:cNvPr id="5" name="Gruppo 4">
            <a:extLst>
              <a:ext uri="{FF2B5EF4-FFF2-40B4-BE49-F238E27FC236}">
                <a16:creationId xmlns:a16="http://schemas.microsoft.com/office/drawing/2014/main" id="{EE3BF65D-DEC6-A76C-7E02-295137AD21A0}"/>
              </a:ext>
            </a:extLst>
          </p:cNvPr>
          <p:cNvGrpSpPr/>
          <p:nvPr/>
        </p:nvGrpSpPr>
        <p:grpSpPr>
          <a:xfrm>
            <a:off x="6372837" y="5820630"/>
            <a:ext cx="5934484" cy="1076136"/>
            <a:chOff x="6372837" y="5820630"/>
            <a:chExt cx="5934484" cy="1076136"/>
          </a:xfrm>
        </p:grpSpPr>
        <p:pic>
          <p:nvPicPr>
            <p:cNvPr id="7" name="Picture 2">
              <a:extLst>
                <a:ext uri="{FF2B5EF4-FFF2-40B4-BE49-F238E27FC236}">
                  <a16:creationId xmlns:a16="http://schemas.microsoft.com/office/drawing/2014/main" id="{1F84631C-46BC-72D3-50C3-A7BE3AF5AED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578438" y="5820630"/>
              <a:ext cx="1518488" cy="8286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9CDD9293-48A1-36B4-38C3-A39EA06B7523}"/>
                </a:ext>
              </a:extLst>
            </p:cNvPr>
            <p:cNvSpPr txBox="1"/>
            <p:nvPr/>
          </p:nvSpPr>
          <p:spPr>
            <a:xfrm>
              <a:off x="6372837" y="6588989"/>
              <a:ext cx="5934484" cy="307777"/>
            </a:xfrm>
            <a:prstGeom prst="rect">
              <a:avLst/>
            </a:prstGeom>
            <a:noFill/>
          </p:spPr>
          <p:txBody>
            <a:bodyPr wrap="square">
              <a:spAutoFit/>
            </a:bodyPr>
            <a:lstStyle/>
            <a:p>
              <a:r>
                <a:rPr lang="it-IT" sz="1400" b="1" i="1" dirty="0">
                  <a:solidFill>
                    <a:srgbClr val="002060"/>
                  </a:solidFill>
                </a:rPr>
                <a:t>Andrea Dello Russo – Consigliere Cassa Nazionale del Notariato. </a:t>
              </a:r>
            </a:p>
          </p:txBody>
        </p:sp>
      </p:grpSp>
    </p:spTree>
    <p:extLst>
      <p:ext uri="{BB962C8B-B14F-4D97-AF65-F5344CB8AC3E}">
        <p14:creationId xmlns:p14="http://schemas.microsoft.com/office/powerpoint/2010/main" val="34930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Freeform: Shape 205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9" name="Freeform: Shape 205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1" name="Rectangle 20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3" name="Rectangle 20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B5DA93BF-12A2-089D-EF13-3E230CF638B5}"/>
              </a:ext>
            </a:extLst>
          </p:cNvPr>
          <p:cNvSpPr txBox="1"/>
          <p:nvPr/>
        </p:nvSpPr>
        <p:spPr>
          <a:xfrm>
            <a:off x="1319337" y="449022"/>
            <a:ext cx="5913618" cy="830997"/>
          </a:xfrm>
          <a:prstGeom prst="rect">
            <a:avLst/>
          </a:prstGeom>
          <a:noFill/>
        </p:spPr>
        <p:txBody>
          <a:bodyPr wrap="square">
            <a:spAutoFit/>
          </a:bodyPr>
          <a:lstStyle/>
          <a:p>
            <a:pPr marL="476239">
              <a:spcBef>
                <a:spcPts val="800"/>
              </a:spcBef>
              <a:tabLst>
                <a:tab pos="476239" algn="l"/>
              </a:tabLst>
            </a:pPr>
            <a:r>
              <a:rPr lang="it-IT" sz="2400" b="1" dirty="0">
                <a:solidFill>
                  <a:srgbClr val="FF6600"/>
                </a:solidFill>
              </a:rPr>
              <a:t>LA PREVIDENZA DI SECONDO PILASTRO – EROGAZIONE DELLE PRESTAZIONI</a:t>
            </a:r>
          </a:p>
        </p:txBody>
      </p:sp>
      <p:sp>
        <p:nvSpPr>
          <p:cNvPr id="5" name="CasellaDiTesto 4">
            <a:extLst>
              <a:ext uri="{FF2B5EF4-FFF2-40B4-BE49-F238E27FC236}">
                <a16:creationId xmlns:a16="http://schemas.microsoft.com/office/drawing/2014/main" id="{8503550A-4602-6EB4-FDF8-0C8CA5AA0A23}"/>
              </a:ext>
            </a:extLst>
          </p:cNvPr>
          <p:cNvSpPr txBox="1"/>
          <p:nvPr/>
        </p:nvSpPr>
        <p:spPr>
          <a:xfrm>
            <a:off x="647186" y="1481427"/>
            <a:ext cx="2821139" cy="400110"/>
          </a:xfrm>
          <a:prstGeom prst="rect">
            <a:avLst/>
          </a:prstGeom>
          <a:noFill/>
        </p:spPr>
        <p:txBody>
          <a:bodyPr wrap="square">
            <a:spAutoFit/>
          </a:bodyPr>
          <a:lstStyle/>
          <a:p>
            <a:r>
              <a:rPr lang="it-IT" sz="2000" b="1" u="sng" dirty="0"/>
              <a:t>Prestazioni Intermedie</a:t>
            </a:r>
            <a:r>
              <a:rPr lang="it-IT" sz="2000" b="1" dirty="0"/>
              <a:t>:</a:t>
            </a:r>
          </a:p>
        </p:txBody>
      </p:sp>
      <p:sp>
        <p:nvSpPr>
          <p:cNvPr id="6" name="CasellaDiTesto 5">
            <a:extLst>
              <a:ext uri="{FF2B5EF4-FFF2-40B4-BE49-F238E27FC236}">
                <a16:creationId xmlns:a16="http://schemas.microsoft.com/office/drawing/2014/main" id="{B9D28EAD-B989-9154-CA86-1C1D6A605C76}"/>
              </a:ext>
            </a:extLst>
          </p:cNvPr>
          <p:cNvSpPr txBox="1"/>
          <p:nvPr/>
        </p:nvSpPr>
        <p:spPr>
          <a:xfrm>
            <a:off x="833124" y="2168843"/>
            <a:ext cx="10148820" cy="1200329"/>
          </a:xfrm>
          <a:prstGeom prst="rect">
            <a:avLst/>
          </a:prstGeom>
          <a:noFill/>
        </p:spPr>
        <p:txBody>
          <a:bodyPr wrap="square">
            <a:spAutoFit/>
          </a:bodyPr>
          <a:lstStyle/>
          <a:p>
            <a:pPr lvl="0"/>
            <a:r>
              <a:rPr lang="it-IT" b="1" u="sng" dirty="0">
                <a:latin typeface="+mn-lt"/>
              </a:rPr>
              <a:t>Anticipazioni</a:t>
            </a:r>
            <a:r>
              <a:rPr lang="it-IT" dirty="0">
                <a:latin typeface="+mn-lt"/>
              </a:rPr>
              <a:t> della posizione individuale (per spese sanitarie e acquisto/ristrutturazione prima casa).</a:t>
            </a:r>
          </a:p>
          <a:p>
            <a:pPr lvl="0"/>
            <a:endParaRPr lang="it-IT" b="1" u="sng" dirty="0"/>
          </a:p>
          <a:p>
            <a:pPr lvl="0"/>
            <a:r>
              <a:rPr lang="it-IT" b="1" u="sng" dirty="0">
                <a:latin typeface="+mn-lt"/>
              </a:rPr>
              <a:t>Trasferimento</a:t>
            </a:r>
            <a:r>
              <a:rPr lang="it-IT" dirty="0">
                <a:latin typeface="+mn-lt"/>
              </a:rPr>
              <a:t> della posizione individuale maturata ad altre forme pensionistiche complementari (dopo due anni di adesione).</a:t>
            </a:r>
          </a:p>
        </p:txBody>
      </p:sp>
      <p:sp>
        <p:nvSpPr>
          <p:cNvPr id="7" name="CasellaDiTesto 6">
            <a:extLst>
              <a:ext uri="{FF2B5EF4-FFF2-40B4-BE49-F238E27FC236}">
                <a16:creationId xmlns:a16="http://schemas.microsoft.com/office/drawing/2014/main" id="{C491808E-B3C7-CD3C-8E3E-9B731CA29D8A}"/>
              </a:ext>
            </a:extLst>
          </p:cNvPr>
          <p:cNvSpPr txBox="1"/>
          <p:nvPr/>
        </p:nvSpPr>
        <p:spPr>
          <a:xfrm>
            <a:off x="481029" y="3352121"/>
            <a:ext cx="11254370" cy="400110"/>
          </a:xfrm>
          <a:prstGeom prst="rect">
            <a:avLst/>
          </a:prstGeom>
          <a:noFill/>
        </p:spPr>
        <p:txBody>
          <a:bodyPr wrap="square">
            <a:spAutoFit/>
          </a:bodyPr>
          <a:lstStyle/>
          <a:p>
            <a:r>
              <a:rPr lang="it-IT" sz="2000" b="1" u="sng" dirty="0"/>
              <a:t>Prestazioni alla maturazione dei requisiti di pensione con un minimo di 5 anni di partecipazione al fondo</a:t>
            </a:r>
            <a:r>
              <a:rPr lang="it-IT" sz="2000" b="1" dirty="0"/>
              <a:t>:</a:t>
            </a:r>
          </a:p>
        </p:txBody>
      </p:sp>
      <p:pic>
        <p:nvPicPr>
          <p:cNvPr id="8" name="Elemento grafico 7" descr="Freccia linea: leggera curva con riempimento a tinta unita">
            <a:extLst>
              <a:ext uri="{FF2B5EF4-FFF2-40B4-BE49-F238E27FC236}">
                <a16:creationId xmlns:a16="http://schemas.microsoft.com/office/drawing/2014/main" id="{5A68970C-8C82-2D4E-079E-B7E830A24A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029" y="2143905"/>
            <a:ext cx="484594" cy="484594"/>
          </a:xfrm>
          <a:prstGeom prst="rect">
            <a:avLst/>
          </a:prstGeom>
        </p:spPr>
      </p:pic>
      <p:pic>
        <p:nvPicPr>
          <p:cNvPr id="9" name="Elemento grafico 8" descr="Freccia linea: leggera curva con riempimento a tinta unita">
            <a:extLst>
              <a:ext uri="{FF2B5EF4-FFF2-40B4-BE49-F238E27FC236}">
                <a16:creationId xmlns:a16="http://schemas.microsoft.com/office/drawing/2014/main" id="{EC63BDD6-D77A-B383-9C0C-970025FCF1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8119" y="2628499"/>
            <a:ext cx="484594" cy="484594"/>
          </a:xfrm>
          <a:prstGeom prst="rect">
            <a:avLst/>
          </a:prstGeom>
        </p:spPr>
      </p:pic>
      <p:sp>
        <p:nvSpPr>
          <p:cNvPr id="10" name="CasellaDiTesto 9">
            <a:extLst>
              <a:ext uri="{FF2B5EF4-FFF2-40B4-BE49-F238E27FC236}">
                <a16:creationId xmlns:a16="http://schemas.microsoft.com/office/drawing/2014/main" id="{3C5D02D8-5F8A-62B8-D75E-19EB4EA2A4BC}"/>
              </a:ext>
            </a:extLst>
          </p:cNvPr>
          <p:cNvSpPr txBox="1"/>
          <p:nvPr/>
        </p:nvSpPr>
        <p:spPr>
          <a:xfrm>
            <a:off x="921780" y="3735455"/>
            <a:ext cx="9519408" cy="2585323"/>
          </a:xfrm>
          <a:prstGeom prst="rect">
            <a:avLst/>
          </a:prstGeom>
          <a:noFill/>
        </p:spPr>
        <p:txBody>
          <a:bodyPr wrap="square">
            <a:spAutoFit/>
          </a:bodyPr>
          <a:lstStyle/>
          <a:p>
            <a:pPr lvl="0"/>
            <a:r>
              <a:rPr lang="it-IT" dirty="0">
                <a:latin typeface="+mn-lt"/>
              </a:rPr>
              <a:t>Prestazioni in forma di </a:t>
            </a:r>
            <a:r>
              <a:rPr lang="it-IT" b="1" u="sng" dirty="0">
                <a:latin typeface="+mn-lt"/>
              </a:rPr>
              <a:t>rendita</a:t>
            </a:r>
            <a:r>
              <a:rPr lang="it-IT" dirty="0">
                <a:latin typeface="+mn-lt"/>
              </a:rPr>
              <a:t>: tutta la posizione individuale è trasformata in rendita che viene erogata per tutta la vita (è prevista anche la rendita reversibile).</a:t>
            </a:r>
          </a:p>
          <a:p>
            <a:pPr lvl="0"/>
            <a:r>
              <a:rPr lang="it-IT" dirty="0">
                <a:latin typeface="+mn-lt"/>
              </a:rPr>
              <a:t>Prestazioni in forma di </a:t>
            </a:r>
            <a:r>
              <a:rPr lang="it-IT" b="1" u="sng" dirty="0">
                <a:latin typeface="+mn-lt"/>
              </a:rPr>
              <a:t>capitale</a:t>
            </a:r>
            <a:r>
              <a:rPr lang="it-IT" dirty="0">
                <a:latin typeface="+mn-lt"/>
              </a:rPr>
              <a:t>:</a:t>
            </a:r>
          </a:p>
          <a:p>
            <a:pPr lvl="1">
              <a:buFont typeface="Courier New" panose="02070309020205020404" pitchFamily="49" charset="0"/>
              <a:buChar char="o"/>
            </a:pPr>
            <a:r>
              <a:rPr lang="it-IT" dirty="0">
                <a:latin typeface="+mn-lt"/>
              </a:rPr>
              <a:t> possibilità di ottenere fino ad un massimo del 50% del capitale accumulato in un’unica soluzione ed il resto in rendita;</a:t>
            </a:r>
          </a:p>
          <a:p>
            <a:pPr lvl="1">
              <a:buFont typeface="Courier New" panose="02070309020205020404" pitchFamily="49" charset="0"/>
              <a:buChar char="o"/>
            </a:pPr>
            <a:r>
              <a:rPr lang="it-IT" dirty="0">
                <a:latin typeface="+mn-lt"/>
              </a:rPr>
              <a:t> possibilità di liquidare tutta la posizione in capitale (se il capitale accumulato è esiguo)</a:t>
            </a:r>
            <a:r>
              <a:rPr lang="it-IT" b="0" i="0" dirty="0">
                <a:solidFill>
                  <a:srgbClr val="555555"/>
                </a:solidFill>
                <a:effectLst/>
                <a:latin typeface="Arial" panose="020B0604020202020204" pitchFamily="34" charset="0"/>
              </a:rPr>
              <a:t>. Questo accade quando la pensione integrativa derivante dalla conversione di almeno il 70% del montante finale sia inferiore alla metà dell'importo che ogni anno viene fissato dalla legge per l'assegno sociale.</a:t>
            </a:r>
            <a:r>
              <a:rPr lang="it-IT" dirty="0">
                <a:latin typeface="+mn-lt"/>
              </a:rPr>
              <a:t>.</a:t>
            </a:r>
          </a:p>
        </p:txBody>
      </p:sp>
      <p:pic>
        <p:nvPicPr>
          <p:cNvPr id="11" name="Elemento grafico 10" descr="Freccia linea: leggera curva con riempimento a tinta unita">
            <a:extLst>
              <a:ext uri="{FF2B5EF4-FFF2-40B4-BE49-F238E27FC236}">
                <a16:creationId xmlns:a16="http://schemas.microsoft.com/office/drawing/2014/main" id="{00F5F4E5-82B9-438C-86E3-C098AECD2D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194" y="3733084"/>
            <a:ext cx="475879" cy="475879"/>
          </a:xfrm>
          <a:prstGeom prst="rect">
            <a:avLst/>
          </a:prstGeom>
        </p:spPr>
      </p:pic>
      <p:pic>
        <p:nvPicPr>
          <p:cNvPr id="12" name="Elemento grafico 11" descr="Freccia linea: leggera curva con riempimento a tinta unita">
            <a:extLst>
              <a:ext uri="{FF2B5EF4-FFF2-40B4-BE49-F238E27FC236}">
                <a16:creationId xmlns:a16="http://schemas.microsoft.com/office/drawing/2014/main" id="{036FCA83-968F-7917-B2C0-33A3CBE000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901" y="4235784"/>
            <a:ext cx="475879" cy="475879"/>
          </a:xfrm>
          <a:prstGeom prst="rect">
            <a:avLst/>
          </a:prstGeom>
        </p:spPr>
      </p:pic>
      <p:pic>
        <p:nvPicPr>
          <p:cNvPr id="2" name="Immagine 1">
            <a:extLst>
              <a:ext uri="{FF2B5EF4-FFF2-40B4-BE49-F238E27FC236}">
                <a16:creationId xmlns:a16="http://schemas.microsoft.com/office/drawing/2014/main" id="{8E30EB50-AC51-50EA-1ED5-C5733475213A}"/>
              </a:ext>
            </a:extLst>
          </p:cNvPr>
          <p:cNvPicPr>
            <a:picLocks noChangeAspect="1"/>
          </p:cNvPicPr>
          <p:nvPr/>
        </p:nvPicPr>
        <p:blipFill rotWithShape="1">
          <a:blip r:embed="rId5">
            <a:extLst>
              <a:ext uri="{28A0092B-C50C-407E-A947-70E740481C1C}">
                <a14:useLocalDpi xmlns:a14="http://schemas.microsoft.com/office/drawing/2010/main" val="0"/>
              </a:ext>
            </a:extLst>
          </a:blip>
          <a:srcRect t="3401" r="25205" b="17457"/>
          <a:stretch/>
        </p:blipFill>
        <p:spPr bwMode="auto">
          <a:xfrm>
            <a:off x="8339949" y="77059"/>
            <a:ext cx="3792709" cy="2211694"/>
          </a:xfrm>
          <a:prstGeom prst="rect">
            <a:avLst/>
          </a:prstGeom>
          <a:noFill/>
          <a:ln>
            <a:noFill/>
          </a:ln>
          <a:extLst>
            <a:ext uri="{53640926-AAD7-44D8-BBD7-CCE9431645EC}">
              <a14:shadowObscured xmlns:a14="http://schemas.microsoft.com/office/drawing/2010/main"/>
            </a:ext>
          </a:extLst>
        </p:spPr>
      </p:pic>
      <p:grpSp>
        <p:nvGrpSpPr>
          <p:cNvPr id="4" name="Gruppo 3">
            <a:extLst>
              <a:ext uri="{FF2B5EF4-FFF2-40B4-BE49-F238E27FC236}">
                <a16:creationId xmlns:a16="http://schemas.microsoft.com/office/drawing/2014/main" id="{755737FB-3B49-BBD1-7EE5-1279995AB852}"/>
              </a:ext>
            </a:extLst>
          </p:cNvPr>
          <p:cNvGrpSpPr/>
          <p:nvPr/>
        </p:nvGrpSpPr>
        <p:grpSpPr>
          <a:xfrm>
            <a:off x="6372837" y="5820630"/>
            <a:ext cx="5934484" cy="1076136"/>
            <a:chOff x="6372837" y="5820630"/>
            <a:chExt cx="5934484" cy="1076136"/>
          </a:xfrm>
        </p:grpSpPr>
        <p:pic>
          <p:nvPicPr>
            <p:cNvPr id="13" name="Picture 2">
              <a:extLst>
                <a:ext uri="{FF2B5EF4-FFF2-40B4-BE49-F238E27FC236}">
                  <a16:creationId xmlns:a16="http://schemas.microsoft.com/office/drawing/2014/main" id="{2F04F739-6C50-0C55-9A50-494473E23E6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578438" y="5820630"/>
              <a:ext cx="1518488" cy="8286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a:extLst>
                <a:ext uri="{FF2B5EF4-FFF2-40B4-BE49-F238E27FC236}">
                  <a16:creationId xmlns:a16="http://schemas.microsoft.com/office/drawing/2014/main" id="{82E00D20-DC93-0C6E-AE65-F705EE151794}"/>
                </a:ext>
              </a:extLst>
            </p:cNvPr>
            <p:cNvSpPr txBox="1"/>
            <p:nvPr/>
          </p:nvSpPr>
          <p:spPr>
            <a:xfrm>
              <a:off x="6372837" y="6588989"/>
              <a:ext cx="5934484" cy="307777"/>
            </a:xfrm>
            <a:prstGeom prst="rect">
              <a:avLst/>
            </a:prstGeom>
            <a:noFill/>
          </p:spPr>
          <p:txBody>
            <a:bodyPr wrap="square">
              <a:spAutoFit/>
            </a:bodyPr>
            <a:lstStyle/>
            <a:p>
              <a:r>
                <a:rPr lang="it-IT" sz="1400" b="1" i="1" dirty="0">
                  <a:solidFill>
                    <a:srgbClr val="002060"/>
                  </a:solidFill>
                </a:rPr>
                <a:t>Andrea Dello Russo – Consigliere Cassa Nazionale del Notariato. </a:t>
              </a:r>
            </a:p>
          </p:txBody>
        </p:sp>
      </p:grpSp>
    </p:spTree>
    <p:extLst>
      <p:ext uri="{BB962C8B-B14F-4D97-AF65-F5344CB8AC3E}">
        <p14:creationId xmlns:p14="http://schemas.microsoft.com/office/powerpoint/2010/main" val="428602812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8AE7BAC4E2E641ABBA8A55B4B2D385" ma:contentTypeVersion="2" ma:contentTypeDescription="Create a new document." ma:contentTypeScope="" ma:versionID="00b93ab611adb6f8de1bbe7a7f837b45">
  <xsd:schema xmlns:xsd="http://www.w3.org/2001/XMLSchema" xmlns:xs="http://www.w3.org/2001/XMLSchema" xmlns:p="http://schemas.microsoft.com/office/2006/metadata/properties" xmlns:ns3="5641c830-78d6-41b6-b14f-088209fc7698" targetNamespace="http://schemas.microsoft.com/office/2006/metadata/properties" ma:root="true" ma:fieldsID="9f893faa8e182dc11fe0f9336f62767a" ns3:_="">
    <xsd:import namespace="5641c830-78d6-41b6-b14f-088209fc769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41c830-78d6-41b6-b14f-088209fc76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2C556A-68F2-4F37-A68C-E9EF325E43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41c830-78d6-41b6-b14f-088209fc76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F436D9-630F-4448-8EC0-29982D7020FD}">
  <ds:schemaRefs>
    <ds:schemaRef ds:uri="http://schemas.microsoft.com/sharepoint/v3/contenttype/forms"/>
  </ds:schemaRefs>
</ds:datastoreItem>
</file>

<file path=customXml/itemProps3.xml><?xml version="1.0" encoding="utf-8"?>
<ds:datastoreItem xmlns:ds="http://schemas.openxmlformats.org/officeDocument/2006/customXml" ds:itemID="{CC4B60F2-784B-4CE1-97CA-D0126D36888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8043</TotalTime>
  <Words>2036</Words>
  <Application>Microsoft Office PowerPoint</Application>
  <PresentationFormat>Widescreen</PresentationFormat>
  <Paragraphs>184</Paragraphs>
  <Slides>14</Slides>
  <Notes>12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Arial</vt:lpstr>
      <vt:lpstr>Calibri</vt:lpstr>
      <vt:lpstr>Calibri Light</vt:lpstr>
      <vt:lpstr>Courier New</vt:lpstr>
      <vt:lpstr>Verdana</vt:lpstr>
      <vt:lpstr>Wingdings</vt:lpstr>
      <vt:lpstr>Tema di Office</vt:lpstr>
      <vt:lpstr>    La nuova area riservata della Cassa del Notariato</vt:lpstr>
      <vt:lpstr>Presentazione standard di PowerPoint</vt:lpstr>
      <vt:lpstr>Presentazione standard di PowerPoint</vt:lpstr>
      <vt:lpstr>Presentazione standard di PowerPoint</vt:lpstr>
      <vt:lpstr>Presentazione standard di PowerPoint</vt:lpstr>
      <vt:lpstr>Presentazione standard di PowerPoint</vt:lpstr>
      <vt:lpstr>   Come costruire una previdenza di secondo pilastro</vt:lpstr>
      <vt:lpstr>Presentazione standard di PowerPoint</vt:lpstr>
      <vt:lpstr>Presentazione standard di PowerPoint</vt:lpstr>
      <vt:lpstr>Presentazione standard di PowerPoint</vt:lpstr>
      <vt:lpstr>Presentazione standard di PowerPoint</vt:lpstr>
      <vt:lpstr>L’importanza dei costi dei Fondi Pensione (ISC)</vt:lpstr>
      <vt:lpstr>Come controllare la posizione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WELFARE PER I NOTAI: LA POLIZZA SANITARIA</dc:title>
  <dc:creator>Andrea Dello Russo</dc:creator>
  <cp:lastModifiedBy>A DR</cp:lastModifiedBy>
  <cp:revision>236</cp:revision>
  <cp:lastPrinted>2023-06-05T13:11:42Z</cp:lastPrinted>
  <dcterms:created xsi:type="dcterms:W3CDTF">2023-02-23T16:16:50Z</dcterms:created>
  <dcterms:modified xsi:type="dcterms:W3CDTF">2024-10-19T06:35:38Z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0x010100D08AE7BAC4E2E641ABBA8A55B4B2D385</vt:lpwstr>
  </property>
</Properties>
</file>